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8D2E7-F5FE-6257-02C9-5A43F776979C}" v="1125" dt="2020-12-22T19:25:36.373"/>
    <p1510:client id="{321564A1-9F18-5F6C-86B5-1A01AB626A5B}" v="46" dt="2020-12-22T19:24:49.837"/>
    <p1510:client id="{5A85E116-01E7-4169-9AA5-4EDD8EBF7245}" v="4" dt="2020-12-22T18:32:41.571"/>
    <p1510:client id="{7273549F-891E-41ED-AD35-84400E0AC780}" v="1" dt="2020-12-22T18:47:54.756"/>
    <p1510:client id="{7D944F16-0009-7A85-11B7-D74E2AE61A11}" v="15" dt="2020-12-22T18:50:42.317"/>
    <p1510:client id="{9BFAFC0C-3F3A-41A7-BE7A-A132BC318FA1}" v="74" dt="2020-12-22T19:17:04.028"/>
    <p1510:client id="{A5238B9F-A003-4F35-BAAE-6615D0A7371C}" v="10" dt="2020-12-22T18:44:44.280"/>
    <p1510:client id="{AF910AB1-E45A-44DD-A681-830DA3CE6D5F}" v="2" dt="2020-12-22T18:24:18.134"/>
    <p1510:client id="{C4DEBA0E-E7FE-48F7-B965-DF8CE0BE3BA7}" v="17" dt="2020-12-22T18:57:17.935"/>
    <p1510:client id="{CD7E3BDC-5AF7-95CC-3D21-A0690F4DAF2C}" v="11" dt="2020-12-22T18:35:14.543"/>
    <p1510:client id="{EE6D4823-866F-65F2-8658-D0844F22690E}" v="158" dt="2020-12-22T19:11:35.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476" y="-4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28.12.2020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28.12.2020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28.12.2020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28.12.2020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28.12.2020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28.12.2020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28.12.2020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28.12.2020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28.12.2020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28.12.2020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28.12.2020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28.12.2020</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google.com/search?q=Franciszek+ratajczak&amp;newwindow=1&amp;safe=active&amp;sxsrf=ALeKk02xqrV6t7wqnTpNu-Jdpuhxj4uA_A:1608663959929&amp;tbm=isch&amp;source=iu&amp;ictx=1&amp;fir=QMmTShnGOHDzNM%2CCY-V0Ze5K0shrM%2C_&amp;vet=1&amp;usg=AI4_-kS5WzYz6ZzkBMUcZG7FGA0HxwZ_Ww&amp;sa=X&amp;ved=2ahUKEwiew5OfpOLtAhUL1BoKHbOBBqAQ9QF6BAgLEAE&amp;biw=1920&amp;bih=969#imgrc=Kgv_BgYu-IIqoM" TargetMode="External"/><Relationship Id="rId3" Type="http://schemas.openxmlformats.org/officeDocument/2006/relationships/hyperlink" Target="https://www.google.com/search?q=ignacy+jan+paderewski+rysunek&amp;newwindow=1&amp;safe=active&amp;sxsrf=ALeKk03q0Kyha2iLlXeOYE3aPdrgfqf5_A:1608662983059&amp;source=lnms&amp;tbm=isch&amp;sa=X&amp;ved=2ahUKEwjogazNoOLtAhWHAmMBHSgyDakQ_AUoAXoECBAQAw&amp;biw=1920&amp;bih=969#imgrc=7WPiYlpmO-pvjM" TargetMode="External"/><Relationship Id="rId7" Type="http://schemas.openxmlformats.org/officeDocument/2006/relationships/hyperlink" Target="https://www.google.com/search?q=Marcin+ro%C5%BCek&amp;newwindow=1&amp;safe=active&amp;sxsrf=ALeKk039wu69dmato1kNxLYGc1mMm7IWRQ:1608663865668&amp;source=lnms&amp;tbm=isch&amp;sa=X&amp;ved=2ahUKEwjMrJryo-LtAhUsy4UKHeBEDLAQ_AUoAXoECAkQAw&amp;biw=1920&amp;bih=969#imgrc=Eec0n_VvXWCMdM" TargetMode="Externa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hyperlink" Target="https://www.google.com/search?q=leon+prauzi%C5%84ski+obrazy&amp;tbm=isch&amp;ved=2ahUKEwi8kOnWouLtAhXKgqQKHXBvCxsQ2-cCegQIABAA&amp;oq=Leon+Prauzi%C5%84ski&amp;gs_lcp=CgNpbWcQARgCMgIIADICCAAyAggAOgcIIxDqAhAnOgQIIxAnOgUIABCxAzoECAAQQzoKCAAQsQMQgwEQQzoICAAQsQMQgwE6BAgAEB46BggAEAUQHjoGCAAQCBAeUPDuC1jrwQxggdMMaAFwAHgAgAG2AYgBgAuSAQQxNC4xmAEAoAEBqgELZ3dzLXdpei1pbWewAQrAAQE&amp;sclient=img&amp;ei=80HiX_zKMMqFkgXw3q3YAQ&amp;bih=969&amp;biw=1920&amp;safe=active#imgrc=6UuYOEHMROJ1XM" TargetMode="External"/><Relationship Id="rId11" Type="http://schemas.openxmlformats.org/officeDocument/2006/relationships/hyperlink" Target="https://27grudnia.pl/" TargetMode="External"/><Relationship Id="rId5" Type="http://schemas.openxmlformats.org/officeDocument/2006/relationships/hyperlink" Target="https://www.google.com/search?q=Kazimierz+Grudzielski+rysunek&amp;newwindow=1&amp;safe=active&amp;sxsrf=ALeKk03ei2ITdRCh51Mgg2vA99Zq5xzizQ:1608663414877&amp;source=lnms&amp;tbm=isch&amp;sa=X&amp;ved=2ahUKEwjRnKCbouLtAhVLyoUKHYYKAh0Q_AUoAXoECBEQAw&amp;biw=1920&amp;bih=969#imgrc=xt857o_VdJQFcM" TargetMode="External"/><Relationship Id="rId10" Type="http://schemas.openxmlformats.org/officeDocument/2006/relationships/hyperlink" Target="https://pw.ipn.gov.pl/" TargetMode="External"/><Relationship Id="rId4" Type="http://schemas.openxmlformats.org/officeDocument/2006/relationships/hyperlink" Target="https://www.google.com/search?q=Stanis%C5%82aw+taczak+rysunek&amp;tbm=isch&amp;ved=2ahUKEwj4hdm9oOLtAhULdBoKHct1DAoQ2-cCegQIABAA&amp;oq=Stanis%C5%82aw+taczak+rysunek&amp;gs_lcp=CgNpbWcQAzoCCAA6BAgAEB46BggAEAUQHjoECAAQGFCiH1jhLmCWMWgAcAB4AIAB5gWIAYcakgEFNS0zLjKYAQCgAQGqAQtnd3Mtd2l6LWltZ8ABAQ&amp;sclient=img&amp;ei=pj_iX_iaDovoacvrsVA&amp;bih=969&amp;biw=1920&amp;safe=active#imgrc=dQT2_-ZN5TqBjM" TargetMode="External"/><Relationship Id="rId9" Type="http://schemas.openxmlformats.org/officeDocument/2006/relationships/hyperlink" Target="https://pw.ipn.gov.pl/pwi/dokumenty/zbiory-muzealne/14109,Pocztowki-Leona-Prauzinskiego-ze-zbiorow-Wielkopolskiego-Muzeum-Niepodleglosci.htm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osoby, duży, grupa, koń&#10;&#10;Opis wygenerowany automatycznie">
            <a:extLst>
              <a:ext uri="{FF2B5EF4-FFF2-40B4-BE49-F238E27FC236}">
                <a16:creationId xmlns:a16="http://schemas.microsoft.com/office/drawing/2014/main" xmlns="" id="{D25F4101-1EB8-4AED-93A2-4D007A8DD621}"/>
              </a:ext>
            </a:extLst>
          </p:cNvPr>
          <p:cNvPicPr>
            <a:picLocks noChangeAspect="1"/>
          </p:cNvPicPr>
          <p:nvPr/>
        </p:nvPicPr>
        <p:blipFill rotWithShape="1">
          <a:blip r:embed="rId2">
            <a:alphaModFix amt="50000"/>
          </a:blip>
          <a:srcRect t="6722" b="6069"/>
          <a:stretch/>
        </p:blipFill>
        <p:spPr>
          <a:xfrm>
            <a:off x="20" y="1"/>
            <a:ext cx="12191980" cy="6857999"/>
          </a:xfrm>
          <a:prstGeom prst="rect">
            <a:avLst/>
          </a:prstGeom>
        </p:spPr>
      </p:pic>
      <p:sp>
        <p:nvSpPr>
          <p:cNvPr id="2" name="Tytuł 1"/>
          <p:cNvSpPr>
            <a:spLocks noGrp="1"/>
          </p:cNvSpPr>
          <p:nvPr>
            <p:ph type="ctrTitle"/>
          </p:nvPr>
        </p:nvSpPr>
        <p:spPr>
          <a:xfrm>
            <a:off x="1524000" y="1122362"/>
            <a:ext cx="9144000" cy="2900518"/>
          </a:xfrm>
        </p:spPr>
        <p:txBody>
          <a:bodyPr>
            <a:normAutofit/>
          </a:bodyPr>
          <a:lstStyle/>
          <a:p>
            <a:r>
              <a:rPr lang="pl-PL">
                <a:solidFill>
                  <a:srgbClr val="FFFFFF"/>
                </a:solidFill>
                <a:latin typeface="Times New Roman"/>
                <a:cs typeface="Calibri Light"/>
              </a:rPr>
              <a:t>Powstanie wielkopolskie </a:t>
            </a:r>
            <a:endParaRPr lang="pl-PL">
              <a:solidFill>
                <a:srgbClr val="FFFFFF"/>
              </a:solidFill>
              <a:latin typeface="Times New Roman"/>
            </a:endParaRPr>
          </a:p>
        </p:txBody>
      </p:sp>
      <p:sp>
        <p:nvSpPr>
          <p:cNvPr id="3" name="Podtytuł 2"/>
          <p:cNvSpPr>
            <a:spLocks noGrp="1"/>
          </p:cNvSpPr>
          <p:nvPr>
            <p:ph type="subTitle" idx="1"/>
          </p:nvPr>
        </p:nvSpPr>
        <p:spPr>
          <a:xfrm>
            <a:off x="1524000" y="4159404"/>
            <a:ext cx="9144000" cy="1098395"/>
          </a:xfrm>
        </p:spPr>
        <p:txBody>
          <a:bodyPr vert="horz" lIns="91440" tIns="45720" rIns="91440" bIns="45720" rtlCol="0" anchor="t">
            <a:normAutofit/>
          </a:bodyPr>
          <a:lstStyle/>
          <a:p>
            <a:r>
              <a:rPr lang="pl-PL">
                <a:latin typeface="Times New Roman"/>
                <a:ea typeface="+mn-lt"/>
                <a:cs typeface="+mn-lt"/>
              </a:rPr>
              <a:t>27 grudnia 1918 – 16 lutego 1919</a:t>
            </a:r>
            <a:endParaRPr lang="pl-PL">
              <a:latin typeface="Times New Roman"/>
            </a:endParaRPr>
          </a:p>
        </p:txBody>
      </p:sp>
    </p:spTree>
    <p:extLst>
      <p:ext uri="{BB962C8B-B14F-4D97-AF65-F5344CB8AC3E}">
        <p14:creationId xmlns:p14="http://schemas.microsoft.com/office/powerpoint/2010/main" val="650317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E640CFD-7CC0-4FA4-836D-573100C37B16}"/>
              </a:ext>
            </a:extLst>
          </p:cNvPr>
          <p:cNvSpPr>
            <a:spLocks noGrp="1"/>
          </p:cNvSpPr>
          <p:nvPr>
            <p:ph type="title"/>
          </p:nvPr>
        </p:nvSpPr>
        <p:spPr>
          <a:xfrm>
            <a:off x="6234330" y="13447"/>
            <a:ext cx="5314536" cy="1325563"/>
          </a:xfrm>
        </p:spPr>
        <p:txBody>
          <a:bodyPr>
            <a:normAutofit/>
          </a:bodyPr>
          <a:lstStyle/>
          <a:p>
            <a:r>
              <a:rPr lang="pl-PL">
                <a:latin typeface="Times New Roman"/>
                <a:cs typeface="Calibri"/>
              </a:rPr>
              <a:t>Stanisław Taczak</a:t>
            </a:r>
            <a:endParaRPr lang="pl-PL">
              <a:latin typeface="Times New Roman"/>
            </a:endParaRPr>
          </a:p>
        </p:txBody>
      </p:sp>
      <p:sp>
        <p:nvSpPr>
          <p:cNvPr id="8" name="Freeform: Shape 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az 4">
            <a:extLst>
              <a:ext uri="{FF2B5EF4-FFF2-40B4-BE49-F238E27FC236}">
                <a16:creationId xmlns:a16="http://schemas.microsoft.com/office/drawing/2014/main" xmlns="" id="{4C41CEE7-3421-4902-9FFD-F288B06D0E4B}"/>
              </a:ext>
            </a:extLst>
          </p:cNvPr>
          <p:cNvPicPr>
            <a:picLocks noChangeAspect="1"/>
          </p:cNvPicPr>
          <p:nvPr/>
        </p:nvPicPr>
        <p:blipFill rotWithShape="1">
          <a:blip r:embed="rId2"/>
          <a:srcRect r="-2" b="35051"/>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Symbol zastępczy zawartości 2">
            <a:extLst>
              <a:ext uri="{FF2B5EF4-FFF2-40B4-BE49-F238E27FC236}">
                <a16:creationId xmlns:a16="http://schemas.microsoft.com/office/drawing/2014/main" xmlns="" id="{48437F6C-095D-4E01-9B9E-B89DDCE7CFC3}"/>
              </a:ext>
            </a:extLst>
          </p:cNvPr>
          <p:cNvSpPr>
            <a:spLocks noGrp="1"/>
          </p:cNvSpPr>
          <p:nvPr>
            <p:ph idx="1"/>
          </p:nvPr>
        </p:nvSpPr>
        <p:spPr>
          <a:xfrm>
            <a:off x="6234329" y="1247530"/>
            <a:ext cx="5314543" cy="3375920"/>
          </a:xfrm>
        </p:spPr>
        <p:txBody>
          <a:bodyPr vert="horz" lIns="91440" tIns="45720" rIns="91440" bIns="45720" rtlCol="0" anchor="t">
            <a:noAutofit/>
          </a:bodyPr>
          <a:lstStyle/>
          <a:p>
            <a:pPr marL="0" indent="0" algn="just">
              <a:buNone/>
            </a:pPr>
            <a:r>
              <a:rPr lang="pl-PL" sz="1100">
                <a:latin typeface="Times New Roman"/>
                <a:ea typeface="+mn-lt"/>
                <a:cs typeface="+mn-lt"/>
              </a:rPr>
              <a:t>Pierwszym dowódcą Powstania był Wielkopolanin, Stanisław Taczak. Urodził się w Mieszkowie, około 6 km na północ od Jarocina. Po zdaniu matury w Ostrowie Wielkopolskim, ukończył studia inżynierskie na Akademii Hutniczej we Freibergu. Jako poborowy służył w szeregach armii pruskiej. W czasie I wojny światowej (1914-1918) nominowany do stopnia kapitana.</a:t>
            </a:r>
            <a:endParaRPr lang="pl-PL" sz="1100">
              <a:latin typeface="Calibri" panose="020F0502020204030204"/>
              <a:ea typeface="+mn-lt"/>
              <a:cs typeface="+mn-lt"/>
            </a:endParaRPr>
          </a:p>
          <a:p>
            <a:pPr marL="0" indent="0" algn="just">
              <a:buNone/>
            </a:pPr>
            <a:r>
              <a:rPr lang="pl-PL" sz="1100">
                <a:latin typeface="Times New Roman"/>
                <a:ea typeface="+mn-lt"/>
                <a:cs typeface="+mn-lt"/>
              </a:rPr>
              <a:t>Z takim stopniem wojskowym pojawił się w Poznaniu w listopadzie 1918 roku. Przyjechał w odwiedziny do brata Teodora, który był księdzem jednej z miejscowych parafii. To właśnie dzięki bratu doszło do zaaranżowania spotkania między członkiem Komisariatu Naczelnej Rady Ludowej w Poznaniu a Stanisławem Taczakiem. Powodem były aktualne wydarzenia 27 grudnia 1918 roku i pierwsze próby zorganizowania – na razie spontanicznej – akcji powstańczej. Z ramienia organu wykonawczego po uzyskaniu zgody Naczelnego Wodza Józefa Piłsudskiego propozycję objęcia stanowiska naczelnego dowódcy i nominacji na stopień majora złożył Wojciech Korfanty. Stanisław Taczak objął dowództwo i dzięki zdolnościom wprowadził porządek organizacyjny w szeregach podległych sobie oddziałów. Największą zasługą majora Taczaka było przygotowanie podwalin pod struktury przyszłej Armii Wielkopolskiej. Jednocześnie zastrzegł, że poprowadzi oddziały powstańcze do czasu przybycia oficera wyższego stopniem, który obejmie dowództwo i będzie przygotowany do kierowania rozwijającymi się wojskami powstańczymi (co nastąpiło 16 stycznia 1919 roku, z chwilą przyjazdu Józefa Dowbor-Muśnickiego).</a:t>
            </a:r>
          </a:p>
          <a:p>
            <a:pPr marL="0" indent="0" algn="just">
              <a:buNone/>
            </a:pPr>
            <a:r>
              <a:rPr lang="pl-PL" sz="1100">
                <a:latin typeface="Times New Roman"/>
                <a:ea typeface="+mn-lt"/>
                <a:cs typeface="+mn-lt"/>
              </a:rPr>
              <a:t>W Armii Wielkopolskiej pracował w kwatermistrzostwie i jako zastępca szefa sztabu. Walczył również w wojnie polsko-bolszewickiej (1919-1921), dowodząc brygadą, a potem dywizją. W 1924 roku nominowany do stopnia generała brygady. Podczas II wojny światowej przebywał w kilku oflagach na terenie Rzeszy.</a:t>
            </a:r>
          </a:p>
          <a:p>
            <a:pPr marL="0" indent="0" algn="just">
              <a:buNone/>
            </a:pPr>
            <a:r>
              <a:rPr lang="pl-PL" sz="1100">
                <a:latin typeface="Times New Roman"/>
                <a:ea typeface="+mn-lt"/>
                <a:cs typeface="+mn-lt"/>
              </a:rPr>
              <a:t>Odznaczony Krzyżem Srebrnym Orderu Wojennego Virtuti Militari.</a:t>
            </a:r>
          </a:p>
          <a:p>
            <a:pPr marL="0" indent="0" algn="just">
              <a:buNone/>
            </a:pPr>
            <a:r>
              <a:rPr lang="pl-PL" sz="1100">
                <a:latin typeface="Times New Roman"/>
                <a:ea typeface="+mn-lt"/>
                <a:cs typeface="+mn-lt"/>
              </a:rPr>
              <a:t>Zmarł 15 lat po wojnie w Malborku (po wojnie miał zakaz mieszkania w Wielkopolsce). Pochowany początkowo w Malborku, został następnie przeniesiony do Poznania na Cmentarz Zasłużonych Wielkopolan. W rodzinnym Mieszkowie natomiast znajduje się pomnik generała w mundurze wielkopolskim, dla wykonania, którego wzorem było zdjęcie z 26 stycznia 1919 roku.</a:t>
            </a:r>
          </a:p>
          <a:p>
            <a:pPr marL="0" indent="0">
              <a:buNone/>
            </a:pPr>
            <a:endParaRPr lang="pl-PL" sz="700">
              <a:latin typeface="Times New Roman"/>
              <a:cs typeface="Calibri"/>
            </a:endParaRPr>
          </a:p>
        </p:txBody>
      </p:sp>
    </p:spTree>
    <p:extLst>
      <p:ext uri="{BB962C8B-B14F-4D97-AF65-F5344CB8AC3E}">
        <p14:creationId xmlns:p14="http://schemas.microsoft.com/office/powerpoint/2010/main" val="912928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Obraz 4">
            <a:extLst>
              <a:ext uri="{FF2B5EF4-FFF2-40B4-BE49-F238E27FC236}">
                <a16:creationId xmlns:a16="http://schemas.microsoft.com/office/drawing/2014/main" xmlns="" id="{0F813BBA-22C3-41DF-A128-8C0C9E532450}"/>
              </a:ext>
            </a:extLst>
          </p:cNvPr>
          <p:cNvPicPr>
            <a:picLocks noChangeAspect="1"/>
          </p:cNvPicPr>
          <p:nvPr/>
        </p:nvPicPr>
        <p:blipFill rotWithShape="1">
          <a:blip r:embed="rId2"/>
          <a:srcRect t="7212" r="2" b="28463"/>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xmlns="" id="{5FDF4720-5445-47BE-89FE-E40D1AE6F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xmlns="" id="{AC8710B4-A815-4082-9E4F-F13A000709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xmlns="" id="{F3C7D18F-EBDD-4EE0-84FC-AA6227AEB0BB}"/>
              </a:ext>
            </a:extLst>
          </p:cNvPr>
          <p:cNvSpPr>
            <a:spLocks noGrp="1"/>
          </p:cNvSpPr>
          <p:nvPr>
            <p:ph type="title"/>
          </p:nvPr>
        </p:nvSpPr>
        <p:spPr>
          <a:xfrm>
            <a:off x="730332" y="141776"/>
            <a:ext cx="4782458" cy="1325563"/>
          </a:xfrm>
        </p:spPr>
        <p:txBody>
          <a:bodyPr>
            <a:normAutofit/>
          </a:bodyPr>
          <a:lstStyle/>
          <a:p>
            <a:r>
              <a:rPr lang="pl-PL">
                <a:latin typeface="Times New Roman"/>
                <a:cs typeface="Calibri"/>
              </a:rPr>
              <a:t>Kazimierz Grudzielski</a:t>
            </a:r>
            <a:endParaRPr lang="pl-PL">
              <a:latin typeface="Times New Roman"/>
            </a:endParaRPr>
          </a:p>
        </p:txBody>
      </p:sp>
      <p:sp>
        <p:nvSpPr>
          <p:cNvPr id="3" name="Symbol zastępczy zawartości 2">
            <a:extLst>
              <a:ext uri="{FF2B5EF4-FFF2-40B4-BE49-F238E27FC236}">
                <a16:creationId xmlns:a16="http://schemas.microsoft.com/office/drawing/2014/main" xmlns="" id="{0887AFFF-9AB3-4906-8DCF-BA4DE38A0C88}"/>
              </a:ext>
            </a:extLst>
          </p:cNvPr>
          <p:cNvSpPr>
            <a:spLocks noGrp="1"/>
          </p:cNvSpPr>
          <p:nvPr>
            <p:ph idx="1"/>
          </p:nvPr>
        </p:nvSpPr>
        <p:spPr>
          <a:xfrm>
            <a:off x="730331" y="1292226"/>
            <a:ext cx="4782458" cy="3181684"/>
          </a:xfrm>
        </p:spPr>
        <p:txBody>
          <a:bodyPr vert="horz" lIns="91440" tIns="45720" rIns="91440" bIns="45720" rtlCol="0" anchor="t">
            <a:noAutofit/>
          </a:bodyPr>
          <a:lstStyle/>
          <a:p>
            <a:pPr algn="just"/>
            <a:endParaRPr lang="pl-PL" sz="1100">
              <a:ea typeface="+mn-lt"/>
              <a:cs typeface="+mn-lt"/>
            </a:endParaRPr>
          </a:p>
          <a:p>
            <a:pPr marL="0" indent="0" algn="just">
              <a:buNone/>
            </a:pPr>
            <a:r>
              <a:rPr lang="pl-PL" sz="1100">
                <a:latin typeface="Times New Roman"/>
                <a:ea typeface="+mn-lt"/>
                <a:cs typeface="+mn-lt"/>
              </a:rPr>
              <a:t>Mimo że w 1918 roku Kazimierz Grudzielski miał 62 lata, w momencie wybuchu Powstania Wielkopolskiego oddał się do dyspozycji Komisariatu Naczelnej Rady Ludowej w Poznaniu. Frontowe doświadczenie i wysoki jak na warunki Powstania stopień wojskowy (podpułkownik) sprawiły, że objął on dowództwo na pałuckim odcinku frontu. Niewątpliwie zdobył on szacunek podkomendnych, którzy w lutym 1919 roku nadali imię płk Kazimierz Grudzielski zdobycznemu samochodowi pancernemu </a:t>
            </a:r>
            <a:r>
              <a:rPr lang="pl-PL" sz="1100" err="1">
                <a:latin typeface="Times New Roman"/>
                <a:ea typeface="+mn-lt"/>
                <a:cs typeface="+mn-lt"/>
              </a:rPr>
              <a:t>Ehrhardt</a:t>
            </a:r>
            <a:r>
              <a:rPr lang="pl-PL" sz="1100">
                <a:latin typeface="Times New Roman"/>
                <a:ea typeface="+mn-lt"/>
                <a:cs typeface="+mn-lt"/>
              </a:rPr>
              <a:t>.</a:t>
            </a:r>
          </a:p>
          <a:p>
            <a:pPr marL="0" indent="0" algn="just">
              <a:buNone/>
            </a:pPr>
            <a:r>
              <a:rPr lang="pl-PL" sz="1100">
                <a:latin typeface="Times New Roman"/>
                <a:ea typeface="+mn-lt"/>
                <a:cs typeface="+mn-lt"/>
              </a:rPr>
              <a:t>Urodził się w </a:t>
            </a:r>
            <a:r>
              <a:rPr lang="pl-PL" sz="1100" err="1">
                <a:latin typeface="Times New Roman"/>
                <a:ea typeface="+mn-lt"/>
                <a:cs typeface="+mn-lt"/>
              </a:rPr>
              <a:t>Turwi</a:t>
            </a:r>
            <a:r>
              <a:rPr lang="pl-PL" sz="1100">
                <a:latin typeface="Times New Roman"/>
                <a:ea typeface="+mn-lt"/>
                <a:cs typeface="+mn-lt"/>
              </a:rPr>
              <a:t>, gdzie jego ojciec był administratorem dóbr zasłużonego organicznika i oficera ordynansowego Napoleona, Dezyderego Chłapowskiego. Ukończył elitarne gimnazjum św. Marii Magdaleny w Poznaniu. Ostatecznie podjął decyzję o wstąpieniu do wojska i rozpoczęciu kariery wojskowej. Dosłużył się stopnia podpułkownika i z taką szarżą przeszedł w stan spoczynku w 1917 roku. Żonaty z Wandą </a:t>
            </a:r>
            <a:r>
              <a:rPr lang="pl-PL" sz="1100" err="1">
                <a:latin typeface="Times New Roman"/>
                <a:ea typeface="+mn-lt"/>
                <a:cs typeface="+mn-lt"/>
              </a:rPr>
              <a:t>Dobrogoyską</a:t>
            </a:r>
            <a:r>
              <a:rPr lang="pl-PL" sz="1100">
                <a:latin typeface="Times New Roman"/>
                <a:ea typeface="+mn-lt"/>
                <a:cs typeface="+mn-lt"/>
              </a:rPr>
              <a:t>, z którą nie miał potomstwa.</a:t>
            </a:r>
          </a:p>
          <a:p>
            <a:pPr marL="0" indent="0" algn="just">
              <a:buNone/>
            </a:pPr>
            <a:r>
              <a:rPr lang="pl-PL" sz="1100">
                <a:latin typeface="Times New Roman"/>
                <a:ea typeface="+mn-lt"/>
                <a:cs typeface="+mn-lt"/>
              </a:rPr>
              <a:t>Po powrocie do Wielkopolski, odpowiadając na wezwanie do broni, objął komendanturę nad wrzesińską Strażą Ludową. Decyzją podjętą przez Komisariat NRL, Kazimierz Grudzielski objął dowództwo nad frontem północnym z bezpośrednim celem odrzucenia Niemców na linię Noteci i zajęcia strategicznych pozycji.</a:t>
            </a:r>
            <a:br>
              <a:rPr lang="pl-PL" sz="1100">
                <a:latin typeface="Times New Roman"/>
                <a:ea typeface="+mn-lt"/>
                <a:cs typeface="+mn-lt"/>
              </a:rPr>
            </a:br>
            <a:r>
              <a:rPr lang="pl-PL" sz="1100">
                <a:latin typeface="Times New Roman"/>
                <a:ea typeface="+mn-lt"/>
                <a:cs typeface="+mn-lt"/>
              </a:rPr>
              <a:t>Choć walki o poszczególne ośrodki – Szubin, Łabiszyn, Żnin i Kcynia – prowadzono ze zmiennym szczęściem, udało się opanować sytuację na froncie i utrzymać w lutym zajęte obszary. Nie powiodły się przygotowywane w Bydgoszczy kontrnatarcia niemieckie. Tereny północno-wschodnie zostały ustabilizowane, co przypieczętował rozejm w Trewirze, zawarty 16 lutego 1919 roku. Mimo tego cały czas trwały przygraniczne potyczki.</a:t>
            </a:r>
          </a:p>
          <a:p>
            <a:pPr marL="0" indent="0" algn="just">
              <a:buNone/>
            </a:pPr>
            <a:r>
              <a:rPr lang="pl-PL" sz="1100">
                <a:latin typeface="Times New Roman"/>
                <a:ea typeface="+mn-lt"/>
                <a:cs typeface="+mn-lt"/>
              </a:rPr>
              <a:t>Po zakończeniu Powstania piastował różne funkcje w strukturach armii. Przeszedł w stan spoczynku w styczniu 1921 roku w stopniu generała porucznika, został odznaczony Krzyżem Srebrnym Orderu Virtuti Militari. Kilka miesięcy później zmarł w Poznaniu. Pochowany przy kościele parafialnym w Gozdowie pod Wrześnią. Obok rodzinnego grobowca Grudzielskich umieszczono kamień z tablicą informującą o zasługach i życiorysie generała.</a:t>
            </a:r>
          </a:p>
          <a:p>
            <a:endParaRPr lang="pl-PL" sz="700">
              <a:cs typeface="Calibri"/>
            </a:endParaRPr>
          </a:p>
        </p:txBody>
      </p:sp>
    </p:spTree>
    <p:extLst>
      <p:ext uri="{BB962C8B-B14F-4D97-AF65-F5344CB8AC3E}">
        <p14:creationId xmlns:p14="http://schemas.microsoft.com/office/powerpoint/2010/main" val="3886497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5DC740E-6126-4001-B077-B560104984B8}"/>
              </a:ext>
            </a:extLst>
          </p:cNvPr>
          <p:cNvSpPr>
            <a:spLocks noGrp="1"/>
          </p:cNvSpPr>
          <p:nvPr>
            <p:ph type="title"/>
          </p:nvPr>
        </p:nvSpPr>
        <p:spPr>
          <a:xfrm>
            <a:off x="801099" y="104606"/>
            <a:ext cx="5006336" cy="1325563"/>
          </a:xfrm>
        </p:spPr>
        <p:txBody>
          <a:bodyPr>
            <a:normAutofit/>
          </a:bodyPr>
          <a:lstStyle/>
          <a:p>
            <a:r>
              <a:rPr lang="pl-PL">
                <a:latin typeface="Times New Roman"/>
                <a:cs typeface="Calibri"/>
              </a:rPr>
              <a:t>Franciszek Ratajczak</a:t>
            </a:r>
            <a:endParaRPr lang="pl-PL">
              <a:latin typeface="Times New Roman"/>
            </a:endParaRPr>
          </a:p>
        </p:txBody>
      </p:sp>
      <p:sp>
        <p:nvSpPr>
          <p:cNvPr id="3" name="Symbol zastępczy zawartości 2">
            <a:extLst>
              <a:ext uri="{FF2B5EF4-FFF2-40B4-BE49-F238E27FC236}">
                <a16:creationId xmlns:a16="http://schemas.microsoft.com/office/drawing/2014/main" xmlns="" id="{A7688DB1-427E-4A3E-A73A-53BC5B790D67}"/>
              </a:ext>
            </a:extLst>
          </p:cNvPr>
          <p:cNvSpPr>
            <a:spLocks noGrp="1"/>
          </p:cNvSpPr>
          <p:nvPr>
            <p:ph idx="1"/>
          </p:nvPr>
        </p:nvSpPr>
        <p:spPr>
          <a:xfrm>
            <a:off x="814836" y="1320104"/>
            <a:ext cx="5006336" cy="3181684"/>
          </a:xfrm>
        </p:spPr>
        <p:txBody>
          <a:bodyPr vert="horz" lIns="91440" tIns="45720" rIns="91440" bIns="45720" rtlCol="0" anchor="t">
            <a:noAutofit/>
          </a:bodyPr>
          <a:lstStyle/>
          <a:p>
            <a:pPr marL="0" indent="0" algn="just">
              <a:buNone/>
            </a:pPr>
            <a:r>
              <a:rPr lang="pl-PL" sz="1100">
                <a:latin typeface="Times New Roman"/>
                <a:ea typeface="+mn-lt"/>
                <a:cs typeface="+mn-lt"/>
              </a:rPr>
              <a:t>Franciszek Ratajczak zapisał się na kartach historii w sposób szczególny. Jako bohaterski powstaniec, został pierwszą ofiarą walki o odzyskanie wolności i granic Polski po okresie zaborów.</a:t>
            </a:r>
            <a:endParaRPr lang="pl-PL"/>
          </a:p>
          <a:p>
            <a:pPr marL="0" indent="0" algn="just">
              <a:buNone/>
            </a:pPr>
            <a:r>
              <a:rPr lang="pl-PL" sz="1100">
                <a:latin typeface="Times New Roman"/>
                <a:ea typeface="+mn-lt"/>
                <a:cs typeface="+mn-lt"/>
              </a:rPr>
              <a:t>Urodził się we wsi Śniaty, około 20 km na wschód od Kościana. Rodzice wraz z dziećmi wcześnie wyjechali „za chlebem” do uprzemysłowionej Westfalii. Jako młody, bo 14-letni chłopak, podjął pracę w kopalni. Od 1910 roku aktywnie działał w strukturach Towarzystwa Gimnastycznego „Sokół”. Do tej pozornie tylko sportowej organizacji zapisywali się świadomi patriotycznie Polacy, gdyż – oprócz ćwiczeń i doskonalenia kultury fizycznej – faktycznym celem „sokołów” było przygotowanie walki o wolną Polskę.</a:t>
            </a:r>
          </a:p>
          <a:p>
            <a:pPr marL="0" indent="0" algn="just">
              <a:buNone/>
            </a:pPr>
            <a:r>
              <a:rPr lang="pl-PL" sz="1100">
                <a:latin typeface="Times New Roman"/>
                <a:ea typeface="+mn-lt"/>
                <a:cs typeface="+mn-lt"/>
              </a:rPr>
              <a:t>Jako poddany niemiecki, został powołany do odbycia służby wojskowej. Podczas I wojny światowej (1914-1918) walczył na froncie zachodnim. Przerzucony do Poznania, decyzją organizacji znalazł się w II kompanii Służby Straży i Bezpieczeństwa. Oddziały te zostały powołane przez Niemców w celu niedopuszczenia do rozprzestrzeniania się idei rewolucyjnych, tymczasem – paradoksalnie – sporą ich część stanowili Polacy, czekający na odpowiedni moment. Wyczerpanym zmaganiami wojennymi Niemcom coraz trudniej było utrzymać charakterystyczny dla nich porządek.</a:t>
            </a:r>
            <a:br>
              <a:rPr lang="pl-PL" sz="1100">
                <a:latin typeface="Times New Roman"/>
                <a:ea typeface="+mn-lt"/>
                <a:cs typeface="+mn-lt"/>
              </a:rPr>
            </a:br>
            <a:r>
              <a:rPr lang="pl-PL" sz="1100">
                <a:latin typeface="Times New Roman"/>
                <a:ea typeface="+mn-lt"/>
                <a:cs typeface="+mn-lt"/>
              </a:rPr>
              <a:t>Punktem kulminacyjnym był przyjazd do Poznania wybitnego wirtuoza i kompozytora Ignacego Jana Paderewskiego. Dzień później, 27 grudnia 1918 roku, rozpoczęły się walki zbrojne, których konsekwencją był wybuch Powstania. W zaistniałej sytuacji II kompania Franciszka Ratajczaka maszerowała pod Bazar, gdzie zatrzymał się Ignacy Jan Paderewski.</a:t>
            </a:r>
          </a:p>
          <a:p>
            <a:pPr marL="0" indent="0" algn="just">
              <a:buNone/>
            </a:pPr>
            <a:r>
              <a:rPr lang="pl-PL" sz="1100">
                <a:latin typeface="Times New Roman"/>
                <a:ea typeface="+mn-lt"/>
                <a:cs typeface="+mn-lt"/>
              </a:rPr>
              <a:t>W momencie, gdy kompania znajdowała się na skrzyżowaniu dzisiejszych ulic Ratajczaka i 27 Grudnia, rozległy się strzały z karabinu maszynowego. Ostrzał prowadzono z Prezydium Policji, mieszczącego się przy dzisiejszej ul. 3 Maja (obecnie budynek ten nie istnieje). Ciężko ranny Franciszek Ratajczak zmarł kilka godzin później w pobliskim szpitalu.</a:t>
            </a:r>
          </a:p>
          <a:p>
            <a:pPr marL="0" indent="0" algn="just">
              <a:buNone/>
            </a:pPr>
            <a:r>
              <a:rPr lang="pl-PL" sz="1100">
                <a:latin typeface="Times New Roman"/>
                <a:ea typeface="+mn-lt"/>
                <a:cs typeface="+mn-lt"/>
              </a:rPr>
              <a:t>W rodzinnej wsi Śniaty przy ulicy nazwanej imieniem Franciszka Ratajczaka ustawiono głaz narzutowy z zamontowaną kamienną tablicą, przybliżającą sylwetkę patrona. W Kościanie przed Zespołem Szkół Ponadgimnazjalnych przy ul. Wielichowskiej 43a znajduje się pomnik patrona – Franciszka Ratajczaka.</a:t>
            </a:r>
          </a:p>
          <a:p>
            <a:endParaRPr lang="pl-PL" sz="700">
              <a:cs typeface="Calibri"/>
            </a:endParaRPr>
          </a:p>
        </p:txBody>
      </p:sp>
      <p:sp>
        <p:nvSpPr>
          <p:cNvPr id="16" name="Freeform: Shape 15">
            <a:extLst>
              <a:ext uri="{FF2B5EF4-FFF2-40B4-BE49-F238E27FC236}">
                <a16:creationId xmlns:a16="http://schemas.microsoft.com/office/drawing/2014/main" xmlns=""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xmlns="" id="{3A6CB151-E4E8-41AD-ADC6-0B8856B8CCA4}"/>
              </a:ext>
            </a:extLst>
          </p:cNvPr>
          <p:cNvPicPr>
            <a:picLocks noChangeAspect="1"/>
          </p:cNvPicPr>
          <p:nvPr/>
        </p:nvPicPr>
        <p:blipFill rotWithShape="1">
          <a:blip r:embed="rId2"/>
          <a:srcRect t="10779" r="-2" b="3224"/>
          <a:stretch/>
        </p:blipFill>
        <p:spPr>
          <a:xfrm>
            <a:off x="6167846" y="10"/>
            <a:ext cx="6024154" cy="6857990"/>
          </a:xfrm>
          <a:custGeom>
            <a:avLst/>
            <a:gdLst/>
            <a:ahLst/>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23125242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97403FE-B1AA-4D0B-9054-BF61AFBCB65E}"/>
              </a:ext>
            </a:extLst>
          </p:cNvPr>
          <p:cNvSpPr>
            <a:spLocks noGrp="1"/>
          </p:cNvSpPr>
          <p:nvPr>
            <p:ph type="title"/>
          </p:nvPr>
        </p:nvSpPr>
        <p:spPr>
          <a:xfrm>
            <a:off x="6634134" y="2387"/>
            <a:ext cx="5006336" cy="1325563"/>
          </a:xfrm>
        </p:spPr>
        <p:txBody>
          <a:bodyPr>
            <a:normAutofit/>
          </a:bodyPr>
          <a:lstStyle/>
          <a:p>
            <a:r>
              <a:rPr lang="pl-PL">
                <a:latin typeface="Times New Roman"/>
                <a:ea typeface="+mj-lt"/>
                <a:cs typeface="+mj-lt"/>
              </a:rPr>
              <a:t>Leon </a:t>
            </a:r>
            <a:r>
              <a:rPr lang="pl-PL" err="1">
                <a:latin typeface="Times New Roman"/>
                <a:ea typeface="+mj-lt"/>
                <a:cs typeface="+mj-lt"/>
              </a:rPr>
              <a:t>Prauziński</a:t>
            </a:r>
            <a:endParaRPr lang="pl-PL" err="1">
              <a:latin typeface="Times New Roman"/>
            </a:endParaRPr>
          </a:p>
        </p:txBody>
      </p:sp>
      <p:sp>
        <p:nvSpPr>
          <p:cNvPr id="6" name="Freeform: Shape 8">
            <a:extLst>
              <a:ext uri="{FF2B5EF4-FFF2-40B4-BE49-F238E27FC236}">
                <a16:creationId xmlns:a16="http://schemas.microsoft.com/office/drawing/2014/main" xmlns=""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az 4" descr="Obraz zawierający zdjęcie, osoba, zewnętrzne, odzież&#10;&#10;Opis wygenerowany automatycznie">
            <a:extLst>
              <a:ext uri="{FF2B5EF4-FFF2-40B4-BE49-F238E27FC236}">
                <a16:creationId xmlns:a16="http://schemas.microsoft.com/office/drawing/2014/main" xmlns="" id="{E16EEA5E-43E6-4423-81B0-9601551EAC0A}"/>
              </a:ext>
            </a:extLst>
          </p:cNvPr>
          <p:cNvPicPr>
            <a:picLocks noChangeAspect="1"/>
          </p:cNvPicPr>
          <p:nvPr/>
        </p:nvPicPr>
        <p:blipFill rotWithShape="1">
          <a:blip r:embed="rId2"/>
          <a:srcRect r="-2" b="892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Symbol zastępczy zawartości 2">
            <a:extLst>
              <a:ext uri="{FF2B5EF4-FFF2-40B4-BE49-F238E27FC236}">
                <a16:creationId xmlns:a16="http://schemas.microsoft.com/office/drawing/2014/main" xmlns="" id="{97AA1B0E-6E59-464F-B1F1-C500404FA43C}"/>
              </a:ext>
            </a:extLst>
          </p:cNvPr>
          <p:cNvSpPr>
            <a:spLocks noGrp="1"/>
          </p:cNvSpPr>
          <p:nvPr>
            <p:ph idx="1"/>
          </p:nvPr>
        </p:nvSpPr>
        <p:spPr>
          <a:xfrm>
            <a:off x="6666456" y="1329397"/>
            <a:ext cx="5004073" cy="3181684"/>
          </a:xfrm>
        </p:spPr>
        <p:txBody>
          <a:bodyPr vert="horz" lIns="91440" tIns="45720" rIns="91440" bIns="45720" rtlCol="0" anchor="t">
            <a:noAutofit/>
          </a:bodyPr>
          <a:lstStyle/>
          <a:p>
            <a:endParaRPr lang="pl-PL" sz="700">
              <a:ea typeface="+mn-lt"/>
              <a:cs typeface="+mn-lt"/>
            </a:endParaRPr>
          </a:p>
          <a:p>
            <a:pPr marL="0" indent="0">
              <a:buNone/>
            </a:pPr>
            <a:r>
              <a:rPr lang="pl-PL" sz="1100">
                <a:latin typeface="Times New Roman"/>
                <a:ea typeface="+mn-lt"/>
                <a:cs typeface="+mn-lt"/>
              </a:rPr>
              <a:t>Zmagania na frontach Powstania Wielkopolskiego przełomu roku 1918 i 1919 to nie tylko szlak bojowy żołnierzy, rozstrzygnięcia dowódców czy decyzje władz politycznych, ale również martyrologia zawarta na kartach wspomnień, opracowań naukowych czy w pamięci późniejszych pokoleń. Taką formą przekazu wiedzy o ówczesnych wydarzeniach jest malowana historia Powstania.</a:t>
            </a:r>
          </a:p>
          <a:p>
            <a:pPr marL="0" indent="0">
              <a:buNone/>
            </a:pPr>
            <a:r>
              <a:rPr lang="pl-PL" sz="1100">
                <a:latin typeface="Times New Roman"/>
                <a:ea typeface="+mn-lt"/>
                <a:cs typeface="+mn-lt"/>
              </a:rPr>
              <a:t>Znamy ją z dwunastu reprodukcji obrazów pędzla Leona </a:t>
            </a:r>
            <a:r>
              <a:rPr lang="pl-PL" sz="1100" err="1">
                <a:latin typeface="Times New Roman"/>
                <a:ea typeface="+mn-lt"/>
                <a:cs typeface="+mn-lt"/>
              </a:rPr>
              <a:t>Prauzińskiego</a:t>
            </a:r>
            <a:r>
              <a:rPr lang="pl-PL" sz="1100">
                <a:latin typeface="Times New Roman"/>
                <a:ea typeface="+mn-lt"/>
                <a:cs typeface="+mn-lt"/>
              </a:rPr>
              <a:t> – artysty malarza i powstańca wielkopolskiego. Obrazy, których reprodukcje zachowały się w postaci pocztówek drukowanych okazjonalnie od czasów dwudziestolecia międzywojennego, przedstawiają sceny związane z kolejnymi etapami Powstania Wielkopolskiego i działaniami wyzwoleńczymi. Oryginały obrazów zostały zniszczone podczas okupacji hitlerowskiej, gdyż wszystko, co kojarzyło się Niemcom z Powstaniem, było z zapiekłością unicestwiane, a sami powstańcy – wciągnięci na listy – tropieni, więzieni i mordowani. Taki los spotkał malarza i bohaterskiego bojownika o wolność, Leona </a:t>
            </a:r>
            <a:r>
              <a:rPr lang="pl-PL" sz="1100" err="1">
                <a:latin typeface="Times New Roman"/>
                <a:ea typeface="+mn-lt"/>
                <a:cs typeface="+mn-lt"/>
              </a:rPr>
              <a:t>Prauzińskiego</a:t>
            </a:r>
            <a:r>
              <a:rPr lang="pl-PL" sz="1100">
                <a:latin typeface="Times New Roman"/>
                <a:ea typeface="+mn-lt"/>
                <a:cs typeface="+mn-lt"/>
              </a:rPr>
              <a:t>.</a:t>
            </a:r>
          </a:p>
          <a:p>
            <a:pPr marL="0" indent="0">
              <a:buNone/>
            </a:pPr>
            <a:r>
              <a:rPr lang="pl-PL" sz="1100">
                <a:latin typeface="Times New Roman"/>
                <a:ea typeface="+mn-lt"/>
                <a:cs typeface="+mn-lt"/>
              </a:rPr>
              <a:t>Urodzony w Poznaniu, uczył się gimnazjum w Poznaniu i Ostrowie Wielkopolskim. Jak wielu poborowych z zaboru niemieckiego, został powołany w szeregi armii niemieckiej na front zachodni I wojny światowej (1914-1918). Brał udział m.in. w krwawej walce o francuską twierdzę Verdun w 1916 roku. Ciężko ranny w Lasach </a:t>
            </a:r>
            <a:r>
              <a:rPr lang="pl-PL" sz="1100" err="1">
                <a:latin typeface="Times New Roman"/>
                <a:ea typeface="+mn-lt"/>
                <a:cs typeface="+mn-lt"/>
              </a:rPr>
              <a:t>Argońskich</a:t>
            </a:r>
            <a:r>
              <a:rPr lang="pl-PL" sz="1100">
                <a:latin typeface="Times New Roman"/>
                <a:ea typeface="+mn-lt"/>
                <a:cs typeface="+mn-lt"/>
              </a:rPr>
              <a:t>, po okresie rekonwalescencji wrócił do Poznania. Maturę zdał po odzyskaniu niepodległości w poznańskim gimnazjum Marii Magdaleny. Malarskie studia kierunkowe ukończył na Akademii Sztuk Pięknych w Monachium. Z żoną Ireną dochowali się dwóch synów.</a:t>
            </a:r>
          </a:p>
          <a:p>
            <a:pPr marL="0" indent="0">
              <a:buNone/>
            </a:pPr>
            <a:r>
              <a:rPr lang="pl-PL" sz="1100">
                <a:latin typeface="Times New Roman"/>
                <a:ea typeface="+mn-lt"/>
                <a:cs typeface="+mn-lt"/>
              </a:rPr>
              <a:t>W Powstaniu Wielkopolskim walczył pod Wolsztynem, Zbąszyniem, Babimostem i Kopanicą. Po zakończeniu działań wojennych na granicy zachodniej brał udział w wojnie polsko-bolszewickiej (1919-1921). Podczas II wojny światowej zrezygnował z ukrywania się, co pozwoliło gestapo na szybkie ujęcie i osadzenie w Forcie VII w Poznaniu. Zginął zastrzelony na terenie obozu w styczniu 1940 roku.</a:t>
            </a:r>
          </a:p>
          <a:p>
            <a:pPr marL="0" indent="0">
              <a:buNone/>
            </a:pPr>
            <a:endParaRPr lang="pl-PL" sz="700">
              <a:latin typeface="Times New Roman"/>
              <a:ea typeface="+mn-lt"/>
              <a:cs typeface="+mn-lt"/>
            </a:endParaRPr>
          </a:p>
          <a:p>
            <a:endParaRPr lang="pl-PL" sz="700">
              <a:cs typeface="Calibri"/>
            </a:endParaRPr>
          </a:p>
        </p:txBody>
      </p:sp>
    </p:spTree>
    <p:extLst>
      <p:ext uri="{BB962C8B-B14F-4D97-AF65-F5344CB8AC3E}">
        <p14:creationId xmlns:p14="http://schemas.microsoft.com/office/powerpoint/2010/main" val="2191484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EAA4ACF-2B49-40E9-BAD2-44C1A136816A}"/>
              </a:ext>
            </a:extLst>
          </p:cNvPr>
          <p:cNvSpPr>
            <a:spLocks noGrp="1"/>
          </p:cNvSpPr>
          <p:nvPr>
            <p:ph type="title"/>
          </p:nvPr>
        </p:nvSpPr>
        <p:spPr>
          <a:xfrm>
            <a:off x="780586" y="152837"/>
            <a:ext cx="5314536" cy="1325563"/>
          </a:xfrm>
        </p:spPr>
        <p:txBody>
          <a:bodyPr>
            <a:normAutofit/>
          </a:bodyPr>
          <a:lstStyle/>
          <a:p>
            <a:r>
              <a:rPr lang="pl-PL">
                <a:latin typeface="Times New Roman"/>
                <a:cs typeface="Calibri"/>
              </a:rPr>
              <a:t>Marcin Rożek</a:t>
            </a:r>
            <a:endParaRPr lang="pl-PL">
              <a:latin typeface="Times New Roman"/>
            </a:endParaRPr>
          </a:p>
        </p:txBody>
      </p:sp>
      <p:sp>
        <p:nvSpPr>
          <p:cNvPr id="3" name="Symbol zastępczy zawartości 2">
            <a:extLst>
              <a:ext uri="{FF2B5EF4-FFF2-40B4-BE49-F238E27FC236}">
                <a16:creationId xmlns:a16="http://schemas.microsoft.com/office/drawing/2014/main" xmlns="" id="{27521DD5-038C-4E86-864A-429D959670A9}"/>
              </a:ext>
            </a:extLst>
          </p:cNvPr>
          <p:cNvSpPr>
            <a:spLocks noGrp="1"/>
          </p:cNvSpPr>
          <p:nvPr>
            <p:ph idx="1"/>
          </p:nvPr>
        </p:nvSpPr>
        <p:spPr>
          <a:xfrm>
            <a:off x="780585" y="1507725"/>
            <a:ext cx="5314543" cy="3375920"/>
          </a:xfrm>
        </p:spPr>
        <p:txBody>
          <a:bodyPr vert="horz" lIns="91440" tIns="45720" rIns="91440" bIns="45720" rtlCol="0" anchor="t">
            <a:noAutofit/>
          </a:bodyPr>
          <a:lstStyle/>
          <a:p>
            <a:pPr marL="0" indent="0" algn="just">
              <a:buNone/>
            </a:pPr>
            <a:r>
              <a:rPr lang="pl-PL" sz="1100">
                <a:latin typeface="Times New Roman"/>
                <a:ea typeface="+mn-lt"/>
                <a:cs typeface="+mn-lt"/>
              </a:rPr>
              <a:t>Do dziś w Wielkopolsce odnaleźć można dzieła jego autorstwa, które nie tylko przypominają o twórczej pracy artystycznej, ale również są trwałym świadectwem patrioty, poświęcającego swój talent i życie dla ojczyzny.</a:t>
            </a:r>
            <a:endParaRPr lang="pl-PL" sz="1100">
              <a:latin typeface="Calibri" panose="020F0502020204030204"/>
              <a:ea typeface="+mn-lt"/>
              <a:cs typeface="+mn-lt"/>
            </a:endParaRPr>
          </a:p>
          <a:p>
            <a:pPr marL="0" indent="0" algn="just">
              <a:buNone/>
            </a:pPr>
            <a:r>
              <a:rPr lang="pl-PL" sz="1100">
                <a:latin typeface="Times New Roman"/>
                <a:ea typeface="+mn-lt"/>
                <a:cs typeface="+mn-lt"/>
              </a:rPr>
              <a:t>Urodził się w Kosieczynie, około 10 km na południowy zachód od Zbąszynia. Po kilku latach rodzina Marcina Rożka przeprowadziła się do Wolsztyna. Po ukończeniu szkoły terminował w zakładzie kamieniarskim i sztukatorskim w Poznaniu, gdzie zdał egzamin czeladniczy. Po otrzymaniu stypendium Towarzystwa Naukowej Pomocy im. Karola Marcinkowskiego podjął naukę w Berlinie, a potem na Akademii Sztuk Pięknych w Monachium. Warsztat rzeźbiarski szlifował także w Paryżu. Ostatecznie w 1913 roku zamieszkał w Poznaniu, tam otworzył pracownię i kształcił uczniów.</a:t>
            </a:r>
            <a:br>
              <a:rPr lang="pl-PL" sz="1100">
                <a:latin typeface="Times New Roman"/>
                <a:ea typeface="+mn-lt"/>
                <a:cs typeface="+mn-lt"/>
              </a:rPr>
            </a:br>
            <a:r>
              <a:rPr lang="pl-PL" sz="1100">
                <a:latin typeface="Times New Roman"/>
                <a:ea typeface="+mn-lt"/>
                <a:cs typeface="+mn-lt"/>
              </a:rPr>
              <a:t>W Powstaniu walczył w szeregach pułku kawalerii pod dowództwem Ignacego Mielżyńskiego. Po zakończeniu służby powstańczej współtworzył Szkołę Sztuk Zdobniczych w Poznaniu. W 1933 roku przeniósł się do Wolsztyna, gdzie mieszkał i tworzył w zaprojektowanej przez siebie willi (obecnie Muzeum Marcina Rożka przy ul. 5 Stycznia 34).</a:t>
            </a:r>
          </a:p>
          <a:p>
            <a:pPr marL="0" indent="0" algn="just">
              <a:buNone/>
            </a:pPr>
            <a:r>
              <a:rPr lang="pl-PL" sz="1100">
                <a:latin typeface="Times New Roman"/>
                <a:ea typeface="+mn-lt"/>
                <a:cs typeface="+mn-lt"/>
              </a:rPr>
              <a:t>W czasie okupacji hitlerowskiej został aresztowany i osadzony w Forcie VII (obecnie ul. Polska). Jego dokonania artystyczne musiały wzbudzić podziw Niemców, bo naczelnik więzienia Fortu VII zaproponował mu wykonanie rzeźby popiersia Adolfa Hitlera dla poznańskiego zamku królewskiego. Odmówił. W 1943 roku trafił do obozu koncentracyjnego w KL Auschwitz, gdzie rok później zmarł.</a:t>
            </a:r>
          </a:p>
          <a:p>
            <a:pPr marL="0" indent="0" algn="just">
              <a:buNone/>
            </a:pPr>
            <a:r>
              <a:rPr lang="pl-PL" sz="1100">
                <a:latin typeface="Times New Roman"/>
                <a:ea typeface="+mn-lt"/>
                <a:cs typeface="+mn-lt"/>
              </a:rPr>
              <a:t>Do najbardziej znanych dzieł artysty należą: usytuowany w pobliżu archikatedry gnieźnieńskiej pomnik Bolesława Chrobrego, upamiętniający pierwszą koronację królewską w 1025 roku oraz statua Siewca przy przejeździe kolejowym w Luboniu koło Poznania (jej kopia postawiona została przed Uniwersytetem Przyrodniczym w Poznaniu). W domu w Wolsztynie, gdzie Marcin Rożek miał zarówno pracownię rzeźbiarską, jaki i atelier malarskie, obecnie znajduje się muzeum artysty.</a:t>
            </a:r>
            <a:endParaRPr lang="pl-PL" sz="1100">
              <a:ea typeface="+mn-lt"/>
              <a:cs typeface="+mn-lt"/>
            </a:endParaRPr>
          </a:p>
          <a:p>
            <a:pPr algn="just"/>
            <a:endParaRPr lang="pl-PL" sz="1100">
              <a:cs typeface="Calibri"/>
            </a:endParaRPr>
          </a:p>
        </p:txBody>
      </p:sp>
      <p:sp>
        <p:nvSpPr>
          <p:cNvPr id="9" name="Freeform: Shape 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az 4" descr="Obraz zawierający osoba, jednolite, zdjęcie, mężczyzna&#10;&#10;Opis wygenerowany automatycznie">
            <a:extLst>
              <a:ext uri="{FF2B5EF4-FFF2-40B4-BE49-F238E27FC236}">
                <a16:creationId xmlns:a16="http://schemas.microsoft.com/office/drawing/2014/main" xmlns="" id="{45B125B7-7730-4BEE-8252-BD20433D5430}"/>
              </a:ext>
            </a:extLst>
          </p:cNvPr>
          <p:cNvPicPr>
            <a:picLocks noChangeAspect="1"/>
          </p:cNvPicPr>
          <p:nvPr/>
        </p:nvPicPr>
        <p:blipFill rotWithShape="1">
          <a:blip r:embed="rId2"/>
          <a:srcRect t="8481" r="1" b="23326"/>
          <a:stretch/>
        </p:blipFill>
        <p:spPr>
          <a:xfrm>
            <a:off x="6833775"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803692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Obraz 5" descr="Obraz zawierający mapa&#10;&#10;Opis wygenerowany automatycznie">
            <a:extLst>
              <a:ext uri="{FF2B5EF4-FFF2-40B4-BE49-F238E27FC236}">
                <a16:creationId xmlns:a16="http://schemas.microsoft.com/office/drawing/2014/main" xmlns="" id="{C2E4C22E-E427-47A4-BCB7-5A159B8FCD47}"/>
              </a:ext>
            </a:extLst>
          </p:cNvPr>
          <p:cNvPicPr>
            <a:picLocks noChangeAspect="1"/>
          </p:cNvPicPr>
          <p:nvPr/>
        </p:nvPicPr>
        <p:blipFill rotWithShape="1">
          <a:blip r:embed="rId2"/>
          <a:srcRect r="1" b="7793"/>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5" name="Freeform: Shape 14">
            <a:extLst>
              <a:ext uri="{FF2B5EF4-FFF2-40B4-BE49-F238E27FC236}">
                <a16:creationId xmlns:a16="http://schemas.microsoft.com/office/drawing/2014/main" xmlns="" id="{5FDF4720-5445-47BE-89FE-E40D1AE6F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6">
            <a:extLst>
              <a:ext uri="{FF2B5EF4-FFF2-40B4-BE49-F238E27FC236}">
                <a16:creationId xmlns:a16="http://schemas.microsoft.com/office/drawing/2014/main" xmlns="" id="{AC8710B4-A815-4082-9E4F-F13A000709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ymbol zastępczy zawartości 2">
            <a:extLst>
              <a:ext uri="{FF2B5EF4-FFF2-40B4-BE49-F238E27FC236}">
                <a16:creationId xmlns:a16="http://schemas.microsoft.com/office/drawing/2014/main" xmlns="" id="{6EEEABDF-A2DD-470B-86E3-0D838A77D74C}"/>
              </a:ext>
            </a:extLst>
          </p:cNvPr>
          <p:cNvSpPr>
            <a:spLocks noGrp="1"/>
          </p:cNvSpPr>
          <p:nvPr>
            <p:ph idx="1"/>
          </p:nvPr>
        </p:nvSpPr>
        <p:spPr>
          <a:xfrm>
            <a:off x="851136" y="1338689"/>
            <a:ext cx="4782458" cy="3181684"/>
          </a:xfrm>
        </p:spPr>
        <p:txBody>
          <a:bodyPr vert="horz" lIns="91440" tIns="45720" rIns="91440" bIns="45720" rtlCol="0" anchor="t">
            <a:noAutofit/>
          </a:bodyPr>
          <a:lstStyle/>
          <a:p>
            <a:pPr algn="ctr">
              <a:buNone/>
            </a:pPr>
            <a:r>
              <a:rPr lang="pl-PL" sz="1100" cap="all">
                <a:latin typeface="Times New Roman"/>
                <a:ea typeface="+mn-lt"/>
                <a:cs typeface="+mn-lt"/>
              </a:rPr>
              <a:t>BITWA POD WIATRAKAMI CZYLI OBRONA OSIECZNEJ</a:t>
            </a:r>
            <a:endParaRPr lang="pl-PL" sz="1100">
              <a:latin typeface="Times New Roman"/>
              <a:ea typeface="+mn-lt"/>
              <a:cs typeface="+mn-lt"/>
            </a:endParaRPr>
          </a:p>
          <a:p>
            <a:pPr algn="ctr">
              <a:buNone/>
            </a:pPr>
            <a:r>
              <a:rPr lang="pl-PL" sz="1100">
                <a:latin typeface="Times New Roman"/>
                <a:ea typeface="+mn-lt"/>
                <a:cs typeface="+mn-lt"/>
              </a:rPr>
              <a:t>Przykład działań zbrojnych na odcinku południowo-zachodnim może stanowić tzw. bitwa pod wiatrakami, czyli obrona Osiecznej (8 stycznia 1919).</a:t>
            </a:r>
          </a:p>
          <a:p>
            <a:pPr algn="ctr">
              <a:buNone/>
            </a:pPr>
            <a:endParaRPr lang="pl-PL" sz="1100" cap="all">
              <a:latin typeface="Times New Roman"/>
              <a:ea typeface="+mn-lt"/>
              <a:cs typeface="+mn-lt"/>
            </a:endParaRPr>
          </a:p>
          <a:p>
            <a:pPr algn="ctr">
              <a:buNone/>
            </a:pPr>
            <a:r>
              <a:rPr lang="pl-PL" sz="1100" cap="all">
                <a:latin typeface="Times New Roman"/>
                <a:ea typeface="+mn-lt"/>
                <a:cs typeface="+mn-lt"/>
              </a:rPr>
              <a:t>GŁÓWNE FRONTY POZNANIA</a:t>
            </a:r>
            <a:endParaRPr lang="pl-PL" sz="1100">
              <a:latin typeface="Times New Roman"/>
              <a:ea typeface="+mn-lt"/>
              <a:cs typeface="+mn-lt"/>
            </a:endParaRPr>
          </a:p>
          <a:p>
            <a:pPr algn="ctr">
              <a:buNone/>
            </a:pPr>
            <a:r>
              <a:rPr lang="pl-PL" sz="1100">
                <a:latin typeface="Times New Roman"/>
                <a:ea typeface="+mn-lt"/>
                <a:cs typeface="+mn-lt"/>
              </a:rPr>
              <a:t>Niektóre miasta i wsie Wielkopolski zajmowano niemal bez rozlewu krwi, o inne toczono zacięte walki. Najcięższe zmagania to boje o Szubin, Chodzież, Nakło czy Inowrocław.</a:t>
            </a:r>
          </a:p>
          <a:p>
            <a:pPr algn="ctr">
              <a:buNone/>
            </a:pPr>
            <a:endParaRPr lang="pl-PL" sz="1100" cap="all">
              <a:latin typeface="Times New Roman"/>
              <a:ea typeface="+mn-lt"/>
              <a:cs typeface="+mn-lt"/>
            </a:endParaRPr>
          </a:p>
          <a:p>
            <a:pPr algn="ctr">
              <a:buNone/>
            </a:pPr>
            <a:r>
              <a:rPr lang="pl-PL" sz="1100" cap="all">
                <a:latin typeface="Times New Roman"/>
                <a:ea typeface="+mn-lt"/>
                <a:cs typeface="+mn-lt"/>
              </a:rPr>
              <a:t>ZDOBYCIE ŁAWICY</a:t>
            </a:r>
            <a:endParaRPr lang="pl-PL" sz="1100">
              <a:latin typeface="Times New Roman"/>
              <a:ea typeface="+mn-lt"/>
              <a:cs typeface="+mn-lt"/>
            </a:endParaRPr>
          </a:p>
          <a:p>
            <a:pPr algn="ctr">
              <a:buNone/>
            </a:pPr>
            <a:r>
              <a:rPr lang="pl-PL" sz="1100">
                <a:latin typeface="Times New Roman"/>
                <a:ea typeface="+mn-lt"/>
                <a:cs typeface="+mn-lt"/>
              </a:rPr>
              <a:t>Kilkanaście minut wystarczyło, by opanować lotnisko. Nie bez znaczenia była też pomoc Polaków służących w </a:t>
            </a:r>
            <a:r>
              <a:rPr lang="pl-PL" sz="1100" err="1">
                <a:latin typeface="Times New Roman"/>
                <a:ea typeface="+mn-lt"/>
                <a:cs typeface="+mn-lt"/>
              </a:rPr>
              <a:t>ławickich</a:t>
            </a:r>
            <a:r>
              <a:rPr lang="pl-PL" sz="1100">
                <a:latin typeface="Times New Roman"/>
                <a:ea typeface="+mn-lt"/>
                <a:cs typeface="+mn-lt"/>
              </a:rPr>
              <a:t> oddziałach.</a:t>
            </a:r>
          </a:p>
          <a:p>
            <a:pPr algn="ctr">
              <a:buNone/>
            </a:pPr>
            <a:endParaRPr lang="pl-PL" sz="1100" cap="all">
              <a:latin typeface="Times New Roman"/>
              <a:ea typeface="+mn-lt"/>
              <a:cs typeface="+mn-lt"/>
            </a:endParaRPr>
          </a:p>
          <a:p>
            <a:pPr algn="ctr">
              <a:buNone/>
            </a:pPr>
            <a:r>
              <a:rPr lang="pl-PL" sz="1100" cap="all">
                <a:latin typeface="Times New Roman"/>
                <a:ea typeface="+mn-lt"/>
                <a:cs typeface="+mn-lt"/>
              </a:rPr>
              <a:t>ZMAGANIA O SZUBIN I RYNARZEWO</a:t>
            </a:r>
            <a:endParaRPr lang="pl-PL" sz="1100">
              <a:latin typeface="Times New Roman"/>
              <a:ea typeface="+mn-lt"/>
              <a:cs typeface="+mn-lt"/>
            </a:endParaRPr>
          </a:p>
          <a:p>
            <a:pPr algn="ctr">
              <a:buNone/>
            </a:pPr>
            <a:r>
              <a:rPr lang="pl-PL" sz="1100">
                <a:latin typeface="Times New Roman"/>
                <a:ea typeface="+mn-lt"/>
                <a:cs typeface="+mn-lt"/>
              </a:rPr>
              <a:t>Na tym froncie północnym sztab dowództwa Powstania starał się uchwycić linię Noteci i sukcesywnie prowadzić działania wyzwoleńcze. Obawiając się ewentualnych działań zbrojnych z Bydgoszczy, zaplanowano zdobycie Szubina</a:t>
            </a:r>
            <a:r>
              <a:rPr lang="pl-PL" sz="1100">
                <a:ea typeface="+mn-lt"/>
                <a:cs typeface="+mn-lt"/>
              </a:rPr>
              <a:t>.</a:t>
            </a:r>
          </a:p>
          <a:p>
            <a:pPr>
              <a:buNone/>
            </a:pPr>
            <a:endParaRPr lang="pl-PL" sz="700">
              <a:ea typeface="+mn-lt"/>
              <a:cs typeface="+mn-lt"/>
            </a:endParaRPr>
          </a:p>
          <a:p>
            <a:pPr>
              <a:buNone/>
            </a:pPr>
            <a:endParaRPr lang="pl-PL" sz="700">
              <a:cs typeface="Calibri" panose="020F0502020204030204"/>
            </a:endParaRPr>
          </a:p>
        </p:txBody>
      </p:sp>
    </p:spTree>
    <p:extLst>
      <p:ext uri="{BB962C8B-B14F-4D97-AF65-F5344CB8AC3E}">
        <p14:creationId xmlns:p14="http://schemas.microsoft.com/office/powerpoint/2010/main" val="35466795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Obraz 6" descr="Obraz zawierający mapa&#10;&#10;Opis wygenerowany automatycznie">
            <a:extLst>
              <a:ext uri="{FF2B5EF4-FFF2-40B4-BE49-F238E27FC236}">
                <a16:creationId xmlns:a16="http://schemas.microsoft.com/office/drawing/2014/main" xmlns="" id="{943DB2BC-3DE1-4546-82ED-4402BCA309BF}"/>
              </a:ext>
            </a:extLst>
          </p:cNvPr>
          <p:cNvPicPr>
            <a:picLocks noChangeAspect="1"/>
          </p:cNvPicPr>
          <p:nvPr/>
        </p:nvPicPr>
        <p:blipFill rotWithShape="1">
          <a:blip r:embed="rId2"/>
          <a:srcRect t="3046" r="-1" b="11349"/>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9" name="Freeform: Shape 10">
            <a:extLst>
              <a:ext uri="{FF2B5EF4-FFF2-40B4-BE49-F238E27FC236}">
                <a16:creationId xmlns:a16="http://schemas.microsoft.com/office/drawing/2014/main" xmlns="" id="{5FDF4720-5445-47BE-89FE-E40D1AE6F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 name="Freeform: Shape 12">
            <a:extLst>
              <a:ext uri="{FF2B5EF4-FFF2-40B4-BE49-F238E27FC236}">
                <a16:creationId xmlns:a16="http://schemas.microsoft.com/office/drawing/2014/main" xmlns="" id="{AC8710B4-A815-4082-9E4F-F13A000709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ymbol zastępczy zawartości 2">
            <a:extLst>
              <a:ext uri="{FF2B5EF4-FFF2-40B4-BE49-F238E27FC236}">
                <a16:creationId xmlns:a16="http://schemas.microsoft.com/office/drawing/2014/main" xmlns="" id="{EBB3F565-E1BC-4596-9DE5-2B6F55B942E7}"/>
              </a:ext>
            </a:extLst>
          </p:cNvPr>
          <p:cNvSpPr>
            <a:spLocks noGrp="1"/>
          </p:cNvSpPr>
          <p:nvPr>
            <p:ph idx="1"/>
          </p:nvPr>
        </p:nvSpPr>
        <p:spPr>
          <a:xfrm>
            <a:off x="6866483" y="1301519"/>
            <a:ext cx="4819951" cy="3181684"/>
          </a:xfrm>
        </p:spPr>
        <p:txBody>
          <a:bodyPr vert="horz" lIns="91440" tIns="45720" rIns="91440" bIns="45720" rtlCol="0" anchor="t">
            <a:noAutofit/>
          </a:bodyPr>
          <a:lstStyle/>
          <a:p>
            <a:pPr marL="0" indent="0" algn="ctr">
              <a:buNone/>
            </a:pPr>
            <a:r>
              <a:rPr lang="pl-PL" sz="1100" cap="all">
                <a:ea typeface="+mn-lt"/>
                <a:cs typeface="+mn-lt"/>
              </a:rPr>
              <a:t>UMUNDUROWANIE I UZBROJENIE POWSTAŃCÓW WIELKOPOLSKICH</a:t>
            </a:r>
            <a:endParaRPr lang="pl-PL" sz="1100">
              <a:ea typeface="+mn-lt"/>
              <a:cs typeface="+mn-lt"/>
            </a:endParaRPr>
          </a:p>
          <a:p>
            <a:pPr marL="0" indent="0" algn="ctr">
              <a:buNone/>
            </a:pPr>
            <a:r>
              <a:rPr lang="pl-PL" sz="1100">
                <a:ea typeface="+mn-lt"/>
                <a:cs typeface="+mn-lt"/>
              </a:rPr>
              <a:t>Każdy poborowy w państwie niemieckim musiał odbyć obowiązkową służbę wojskową, nie dziwi zatem fakt, że Wielkopolanie umundurowani byli na podobieństwo armii Hohenzollernów.</a:t>
            </a:r>
          </a:p>
          <a:p>
            <a:pPr marL="0" indent="0" algn="ctr">
              <a:buNone/>
            </a:pPr>
            <a:endParaRPr lang="pl-PL" sz="1100">
              <a:ea typeface="+mn-lt"/>
              <a:cs typeface="+mn-lt"/>
            </a:endParaRPr>
          </a:p>
          <a:p>
            <a:pPr marL="0" indent="0" algn="ctr">
              <a:buNone/>
            </a:pPr>
            <a:r>
              <a:rPr lang="pl-PL" sz="1100" cap="all">
                <a:ea typeface="+mn-lt"/>
                <a:cs typeface="+mn-lt"/>
              </a:rPr>
              <a:t>NACZELNA RADA LUDOWA</a:t>
            </a:r>
            <a:endParaRPr lang="pl-PL" sz="1100">
              <a:ea typeface="+mn-lt"/>
              <a:cs typeface="+mn-lt"/>
            </a:endParaRPr>
          </a:p>
          <a:p>
            <a:pPr marL="0" indent="0" algn="ctr">
              <a:buNone/>
            </a:pPr>
            <a:r>
              <a:rPr lang="pl-PL" sz="1100">
                <a:ea typeface="+mn-lt"/>
                <a:cs typeface="+mn-lt"/>
              </a:rPr>
              <a:t>Powstanie Wielkopolskie 1918/1919 przyniosło ze sobą nie tylko zmagania na frontach, decyzje dowódców czy bohaterskie czyny uczestników, ale także konieczność skutecznej działalności politycznej.</a:t>
            </a:r>
          </a:p>
          <a:p>
            <a:pPr marL="0" indent="0" algn="ctr">
              <a:buNone/>
            </a:pPr>
            <a:endParaRPr lang="pl-PL" sz="1100">
              <a:ea typeface="+mn-lt"/>
              <a:cs typeface="+mn-lt"/>
            </a:endParaRPr>
          </a:p>
          <a:p>
            <a:pPr marL="0" indent="0" algn="ctr">
              <a:buNone/>
            </a:pPr>
            <a:r>
              <a:rPr lang="pl-PL" sz="1100" cap="all">
                <a:ea typeface="+mn-lt"/>
                <a:cs typeface="+mn-lt"/>
              </a:rPr>
              <a:t>PRZYJAZD IGNACEGO JANA PADEREWSKIEGO DO POZNANIA I WYBUCH POWSTANIA</a:t>
            </a:r>
            <a:endParaRPr lang="pl-PL" sz="1100">
              <a:ea typeface="+mn-lt"/>
              <a:cs typeface="+mn-lt"/>
            </a:endParaRPr>
          </a:p>
          <a:p>
            <a:pPr marL="0" indent="0" algn="ctr">
              <a:buNone/>
            </a:pPr>
            <a:r>
              <a:rPr lang="pl-PL" sz="1100">
                <a:ea typeface="+mn-lt"/>
                <a:cs typeface="+mn-lt"/>
              </a:rPr>
              <a:t>Dla Powstania Wielkopolskiego 1918/1919 wydarzeniem o szczególnym znaczeniu był uroczysty przyjazd wybitnego pianisty, męża stanu i przyszłego premiera niepodległego już państwa – Ignacego Jana Paderewskiego.</a:t>
            </a:r>
          </a:p>
          <a:p>
            <a:pPr marL="0" indent="0" algn="ctr">
              <a:buNone/>
            </a:pPr>
            <a:endParaRPr lang="pl-PL" sz="1100">
              <a:ea typeface="+mn-lt"/>
              <a:cs typeface="+mn-lt"/>
            </a:endParaRPr>
          </a:p>
          <a:p>
            <a:pPr marL="0" indent="0" algn="ctr">
              <a:buNone/>
            </a:pPr>
            <a:r>
              <a:rPr lang="pl-PL" sz="1100" cap="all">
                <a:ea typeface="+mn-lt"/>
                <a:cs typeface="+mn-lt"/>
              </a:rPr>
              <a:t>SYTUACJA W POZNANIU I WIELKOPOLSCE PRZED WYBUCHEM POWSTANIA</a:t>
            </a:r>
            <a:endParaRPr lang="pl-PL" sz="1100">
              <a:ea typeface="+mn-lt"/>
              <a:cs typeface="+mn-lt"/>
            </a:endParaRPr>
          </a:p>
          <a:p>
            <a:pPr marL="0" indent="0" algn="ctr">
              <a:buNone/>
            </a:pPr>
            <a:r>
              <a:rPr lang="pl-PL" sz="1100">
                <a:ea typeface="+mn-lt"/>
                <a:cs typeface="+mn-lt"/>
              </a:rPr>
              <a:t>Żeby zrozumieć fenomen udanego Powstania Wielkopolskiego należy przybliżyć wydarzenia historyczne, które poprzedzały rok 1918.</a:t>
            </a:r>
          </a:p>
          <a:p>
            <a:endParaRPr lang="pl-PL" sz="700">
              <a:cs typeface="Calibri"/>
            </a:endParaRPr>
          </a:p>
        </p:txBody>
      </p:sp>
    </p:spTree>
    <p:extLst>
      <p:ext uri="{BB962C8B-B14F-4D97-AF65-F5344CB8AC3E}">
        <p14:creationId xmlns:p14="http://schemas.microsoft.com/office/powerpoint/2010/main" val="3913018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643B72CE-1A43-4DFF-ACED-6398C27D6AA9}"/>
              </a:ext>
            </a:extLst>
          </p:cNvPr>
          <p:cNvPicPr>
            <a:picLocks noChangeAspect="1"/>
          </p:cNvPicPr>
          <p:nvPr/>
        </p:nvPicPr>
        <p:blipFill rotWithShape="1">
          <a:blip r:embed="rId2"/>
          <a:srcRect l="15951" r="17865"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4" name="Freeform: Shape 13">
            <a:extLst>
              <a:ext uri="{FF2B5EF4-FFF2-40B4-BE49-F238E27FC236}">
                <a16:creationId xmlns:a16="http://schemas.microsoft.com/office/drawing/2014/main" xmlns="" id="{5FDF4720-5445-47BE-89FE-E40D1AE6F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Freeform: Shape 15">
            <a:extLst>
              <a:ext uri="{FF2B5EF4-FFF2-40B4-BE49-F238E27FC236}">
                <a16:creationId xmlns:a16="http://schemas.microsoft.com/office/drawing/2014/main" xmlns="" id="{AC8710B4-A815-4082-9E4F-F13A000709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xmlns="" id="{8CC49250-69F0-42F4-B9D8-1A0C203B9A24}"/>
              </a:ext>
            </a:extLst>
          </p:cNvPr>
          <p:cNvSpPr>
            <a:spLocks noGrp="1"/>
          </p:cNvSpPr>
          <p:nvPr>
            <p:ph type="title"/>
          </p:nvPr>
        </p:nvSpPr>
        <p:spPr>
          <a:xfrm>
            <a:off x="804673" y="1396289"/>
            <a:ext cx="4782458" cy="1325563"/>
          </a:xfrm>
        </p:spPr>
        <p:txBody>
          <a:bodyPr>
            <a:normAutofit/>
          </a:bodyPr>
          <a:lstStyle/>
          <a:p>
            <a:endParaRPr lang="pl-PL"/>
          </a:p>
        </p:txBody>
      </p:sp>
      <p:sp>
        <p:nvSpPr>
          <p:cNvPr id="3" name="Symbol zastępczy zawartości 2">
            <a:extLst>
              <a:ext uri="{FF2B5EF4-FFF2-40B4-BE49-F238E27FC236}">
                <a16:creationId xmlns:a16="http://schemas.microsoft.com/office/drawing/2014/main" xmlns="" id="{99B6CEEB-245E-4AB6-9A48-F0243689DC0F}"/>
              </a:ext>
            </a:extLst>
          </p:cNvPr>
          <p:cNvSpPr>
            <a:spLocks noGrp="1"/>
          </p:cNvSpPr>
          <p:nvPr>
            <p:ph idx="1"/>
          </p:nvPr>
        </p:nvSpPr>
        <p:spPr>
          <a:xfrm>
            <a:off x="804672" y="2871982"/>
            <a:ext cx="4782458" cy="3181684"/>
          </a:xfrm>
        </p:spPr>
        <p:txBody>
          <a:bodyPr vert="horz" lIns="91440" tIns="45720" rIns="91440" bIns="45720" rtlCol="0" anchor="t">
            <a:normAutofit/>
          </a:bodyPr>
          <a:lstStyle/>
          <a:p>
            <a:pPr marL="0" indent="0" algn="just">
              <a:buNone/>
            </a:pPr>
            <a:r>
              <a:rPr lang="pl-PL" sz="1800" b="1">
                <a:ea typeface="+mn-lt"/>
                <a:cs typeface="+mn-lt"/>
              </a:rPr>
              <a:t>Powstanie zakończyło się 16 lutego 1919 roku rozejmem w Trewirze, który rozszerzał na front powstańczy zasady rozejmu w </a:t>
            </a:r>
            <a:r>
              <a:rPr lang="pl-PL" sz="1800" b="1" err="1">
                <a:ea typeface="+mn-lt"/>
                <a:cs typeface="+mn-lt"/>
              </a:rPr>
              <a:t>Compiègne</a:t>
            </a:r>
            <a:r>
              <a:rPr lang="pl-PL" sz="1800" b="1">
                <a:ea typeface="+mn-lt"/>
                <a:cs typeface="+mn-lt"/>
              </a:rPr>
              <a:t> z 11 listopada 1918 kończącego I wojnę światową.</a:t>
            </a:r>
            <a:endParaRPr lang="pl-PL" sz="1800">
              <a:ea typeface="+mn-lt"/>
              <a:cs typeface="+mn-lt"/>
            </a:endParaRPr>
          </a:p>
        </p:txBody>
      </p:sp>
    </p:spTree>
    <p:extLst>
      <p:ext uri="{BB962C8B-B14F-4D97-AF65-F5344CB8AC3E}">
        <p14:creationId xmlns:p14="http://schemas.microsoft.com/office/powerpoint/2010/main" val="2038220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62B97EE-8C17-416D-96AC-54A34E0AC933}"/>
              </a:ext>
            </a:extLst>
          </p:cNvPr>
          <p:cNvSpPr>
            <a:spLocks noGrp="1"/>
          </p:cNvSpPr>
          <p:nvPr>
            <p:ph type="title"/>
          </p:nvPr>
        </p:nvSpPr>
        <p:spPr>
          <a:xfrm>
            <a:off x="6671305" y="132484"/>
            <a:ext cx="5006336" cy="1325563"/>
          </a:xfrm>
        </p:spPr>
        <p:txBody>
          <a:bodyPr>
            <a:normAutofit/>
          </a:bodyPr>
          <a:lstStyle/>
          <a:p>
            <a:r>
              <a:rPr lang="pl-PL">
                <a:latin typeface="Times New Roman"/>
                <a:cs typeface="Calibri Light"/>
              </a:rPr>
              <a:t>Bibliografia </a:t>
            </a:r>
            <a:endParaRPr lang="pl-PL">
              <a:latin typeface="Times New Roman"/>
            </a:endParaRPr>
          </a:p>
        </p:txBody>
      </p:sp>
      <p:sp>
        <p:nvSpPr>
          <p:cNvPr id="14" name="Freeform: Shape 13">
            <a:extLst>
              <a:ext uri="{FF2B5EF4-FFF2-40B4-BE49-F238E27FC236}">
                <a16:creationId xmlns:a16="http://schemas.microsoft.com/office/drawing/2014/main" xmlns=""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xmlns="" id="{68DD629F-A461-4E35-AFE5-B4121A68C83A}"/>
              </a:ext>
            </a:extLst>
          </p:cNvPr>
          <p:cNvPicPr>
            <a:picLocks noChangeAspect="1"/>
          </p:cNvPicPr>
          <p:nvPr/>
        </p:nvPicPr>
        <p:blipFill rotWithShape="1">
          <a:blip r:embed="rId2"/>
          <a:srcRect l="18848" r="24275"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Symbol zastępczy zawartości 2">
            <a:extLst>
              <a:ext uri="{FF2B5EF4-FFF2-40B4-BE49-F238E27FC236}">
                <a16:creationId xmlns:a16="http://schemas.microsoft.com/office/drawing/2014/main" xmlns="" id="{A1E9FBCE-DC43-4ACD-9832-CE924AEFB5B7}"/>
              </a:ext>
            </a:extLst>
          </p:cNvPr>
          <p:cNvSpPr>
            <a:spLocks noGrp="1"/>
          </p:cNvSpPr>
          <p:nvPr>
            <p:ph idx="1"/>
          </p:nvPr>
        </p:nvSpPr>
        <p:spPr>
          <a:xfrm>
            <a:off x="6675749" y="1310812"/>
            <a:ext cx="5004073" cy="3181684"/>
          </a:xfrm>
        </p:spPr>
        <p:txBody>
          <a:bodyPr vert="horz" lIns="91440" tIns="45720" rIns="91440" bIns="45720" rtlCol="0" anchor="t">
            <a:noAutofit/>
          </a:bodyPr>
          <a:lstStyle/>
          <a:p>
            <a:pPr marL="0" indent="0">
              <a:buNone/>
            </a:pPr>
            <a:r>
              <a:rPr lang="pl-PL" sz="900">
                <a:ea typeface="+mn-lt"/>
                <a:cs typeface="+mn-lt"/>
                <a:hlinkClick r:id="rId3"/>
              </a:rPr>
              <a:t>https://www.google.com/search?q=ignacy+jan+paderewski+rysunek&amp;newwindow=1&amp;safe=active&amp;sxsrf=ALeKk03q0Kyha2iLlXeOYE3aPdrgfqf5_A:1608662983059&amp;source=lnms&amp;tbm=isch&amp;sa=X&amp;ved=2ahUKEwjogazNoOLtAhWHAmMBHSgyDakQ_AUoAXoECBAQAw&amp;biw=1920&amp;bih=969#imgrc=7WPiYlpmO-pvjM</a:t>
            </a:r>
            <a:endParaRPr lang="pl-PL" sz="900">
              <a:ea typeface="+mn-lt"/>
              <a:cs typeface="+mn-lt"/>
            </a:endParaRPr>
          </a:p>
          <a:p>
            <a:pPr marL="0" indent="0">
              <a:buNone/>
            </a:pPr>
            <a:r>
              <a:rPr lang="pl-PL" sz="900">
                <a:ea typeface="+mn-lt"/>
                <a:cs typeface="+mn-lt"/>
                <a:hlinkClick r:id="rId4"/>
              </a:rPr>
              <a:t>https://www.google.com/search?q=Stanis%C5%82aw+taczak+rysunek&amp;tbm=isch&amp;ved=2ahUKEwj4hdm9oOLtAhULdBoKHct1DAoQ2-cCegQIABAA&amp;oq=Stanis%C5%82aw+taczak+rysunek&amp;gs_lcp=CgNpbWcQAzoCCAA6BAgAEB46BggAEAUQHjoECAAQGFCiH1jhLmCWMWgAcAB4AIAB5gWIAYcakgEFNS0zLjKYAQCgAQGqAQtnd3Mtd2l6LWltZ8ABAQ&amp;sclient=img&amp;ei=pj_iX_iaDovoacvrsVA&amp;bih=969&amp;biw=1920&amp;safe=active#imgrc=dQT2_-ZN5TqBjM</a:t>
            </a:r>
            <a:endParaRPr lang="pl-PL" sz="900">
              <a:ea typeface="+mn-lt"/>
              <a:cs typeface="+mn-lt"/>
            </a:endParaRPr>
          </a:p>
          <a:p>
            <a:pPr marL="0" indent="0">
              <a:buNone/>
            </a:pPr>
            <a:r>
              <a:rPr lang="pl-PL" sz="900">
                <a:ea typeface="+mn-lt"/>
                <a:cs typeface="+mn-lt"/>
                <a:hlinkClick r:id="rId5"/>
              </a:rPr>
              <a:t>https://www.google.com/search?q=Kazimierz+Grudzielski+rysunek&amp;newwindow=1&amp;safe=active&amp;sxsrf=ALeKk03ei2ITdRCh51Mgg2vA99Zq5xzizQ:1608663414877&amp;source=lnms&amp;tbm=isch&amp;sa=X&amp;ved=2ahUKEwjRnKCbouLtAhVLyoUKHYYKAh0Q_AUoAXoECBEQAw&amp;biw=1920&amp;bih=969#imgrc=xt857o_VdJQFcM</a:t>
            </a:r>
            <a:endParaRPr lang="pl-PL" sz="900">
              <a:ea typeface="+mn-lt"/>
              <a:cs typeface="+mn-lt"/>
            </a:endParaRPr>
          </a:p>
          <a:p>
            <a:pPr marL="0" indent="0">
              <a:buNone/>
            </a:pPr>
            <a:r>
              <a:rPr lang="pl-PL" sz="900">
                <a:ea typeface="+mn-lt"/>
                <a:cs typeface="+mn-lt"/>
                <a:hlinkClick r:id="rId6"/>
              </a:rPr>
              <a:t>https://www.google.com/search?q=leon+prauzi%C5%84ski+obrazy&amp;tbm=isch&amp;ved=2ahUKEwi8kOnWouLtAhXKgqQKHXBvCxsQ2-cCegQIABAA&amp;oq=Leon+Prauzi%C5%84ski&amp;gs_lcp=CgNpbWcQARgCMgIIADICCAAyAggAOgcIIxDqAhAnOgQIIxAnOgUIABCxAzoECAAQQzoKCAAQsQMQgwEQQzoICAAQsQMQgwE6BAgAEB46BggAEAUQHjoGCAAQCBAeUPDuC1jrwQxggdMMaAFwAHgAgAG2AYgBgAuSAQQxNC4xmAEAoAEBqgELZ3dzLXdpei1pbWewAQrAAQE&amp;sclient=img&amp;ei=80HiX_zKMMqFkgXw3q3YAQ&amp;bih=969&amp;biw=1920&amp;safe=active#imgrc=6UuYOEHMROJ1XM</a:t>
            </a:r>
            <a:endParaRPr lang="pl-PL" sz="900">
              <a:ea typeface="+mn-lt"/>
              <a:cs typeface="+mn-lt"/>
            </a:endParaRPr>
          </a:p>
          <a:p>
            <a:pPr marL="0" indent="0">
              <a:buNone/>
            </a:pPr>
            <a:r>
              <a:rPr lang="pl-PL" sz="900">
                <a:ea typeface="+mn-lt"/>
                <a:cs typeface="+mn-lt"/>
                <a:hlinkClick r:id="rId7"/>
              </a:rPr>
              <a:t>https://www.google.com/search?q=Marcin+ro%C5%BCek&amp;newwindow=1&amp;safe=active&amp;sxsrf=ALeKk039wu69dmato1kNxLYGc1mMm7IWRQ:1608663865668&amp;source=lnms&amp;tbm=isch&amp;sa=X&amp;ved=2ahUKEwjMrJryo-LtAhUsy4UKHeBEDLAQ_AUoAXoECAkQAw&amp;biw=1920&amp;bih=969#imgrc=Eec0n_VvXWCMdM</a:t>
            </a:r>
            <a:endParaRPr lang="pl-PL" sz="900">
              <a:ea typeface="+mn-lt"/>
              <a:cs typeface="+mn-lt"/>
            </a:endParaRPr>
          </a:p>
          <a:p>
            <a:pPr marL="0" indent="0">
              <a:buNone/>
            </a:pPr>
            <a:r>
              <a:rPr lang="pl-PL" sz="900">
                <a:ea typeface="+mn-lt"/>
                <a:cs typeface="+mn-lt"/>
                <a:hlinkClick r:id="rId8"/>
              </a:rPr>
              <a:t>https://www.google.com/search?q=Franciszek+ratajczak&amp;newwindow=1&amp;safe=active&amp;sxsrf=ALeKk02xqrV6t7wqnTpNu-Jdpuhxj4uA_A:1608663959929&amp;tbm=isch&amp;source=iu&amp;ictx=1&amp;fir=QMmTShnGOHDzNM%252CCY-V0Ze5K0shrM%252C_&amp;vet=1&amp;usg=AI4_-kS5WzYz6ZzkBMUcZG7FGA0HxwZ_Ww&amp;sa=X&amp;ved=2ahUKEwiew5OfpOLtAhUL1BoKHbOBBqAQ9QF6BAgLEAE&amp;biw=1920&amp;bih=969#imgrc=Kgv_BgYu-IIqoM</a:t>
            </a:r>
            <a:endParaRPr lang="pl-PL" sz="900">
              <a:cs typeface="Calibri"/>
            </a:endParaRPr>
          </a:p>
          <a:p>
            <a:pPr marL="0" indent="0">
              <a:buNone/>
            </a:pPr>
            <a:r>
              <a:rPr lang="pl-PL" sz="900">
                <a:ea typeface="+mn-lt"/>
                <a:cs typeface="+mn-lt"/>
                <a:hlinkClick r:id="rId9"/>
              </a:rPr>
              <a:t>https://pw.ipn.gov.pl/pwi/dokumenty/zbiory-muzealne/14109,Pocztowki-Leona-Prauzinskiego-ze-zbiorow-Wielkopolskiego-Muzeum-Niepodleglosci.html</a:t>
            </a:r>
            <a:endParaRPr lang="pl-PL" sz="900">
              <a:cs typeface="Calibri"/>
            </a:endParaRPr>
          </a:p>
          <a:p>
            <a:pPr marL="0" indent="0">
              <a:buNone/>
            </a:pPr>
            <a:r>
              <a:rPr lang="pl-PL" sz="900" u="sng">
                <a:ea typeface="+mn-lt"/>
                <a:cs typeface="+mn-lt"/>
                <a:hlinkClick r:id="rId10"/>
              </a:rPr>
              <a:t>https://pw.ipn.gov.pl/</a:t>
            </a:r>
            <a:endParaRPr lang="pl-PL" sz="900">
              <a:cs typeface="Calibri"/>
            </a:endParaRPr>
          </a:p>
          <a:p>
            <a:pPr marL="0" indent="0">
              <a:buNone/>
            </a:pPr>
            <a:r>
              <a:rPr lang="pl-PL" sz="900">
                <a:ea typeface="+mn-lt"/>
                <a:cs typeface="+mn-lt"/>
                <a:hlinkClick r:id="rId11"/>
              </a:rPr>
              <a:t>https://27grudnia.pl/</a:t>
            </a:r>
            <a:endParaRPr lang="pl-PL" sz="900" u="sng">
              <a:cs typeface="Calibri"/>
            </a:endParaRPr>
          </a:p>
          <a:p>
            <a:endParaRPr lang="pl-PL" sz="600">
              <a:cs typeface="Calibri"/>
            </a:endParaRPr>
          </a:p>
          <a:p>
            <a:endParaRPr lang="pl-PL" sz="600">
              <a:cs typeface="Calibri"/>
            </a:endParaRPr>
          </a:p>
        </p:txBody>
      </p:sp>
    </p:spTree>
    <p:extLst>
      <p:ext uri="{BB962C8B-B14F-4D97-AF65-F5344CB8AC3E}">
        <p14:creationId xmlns:p14="http://schemas.microsoft.com/office/powerpoint/2010/main" val="1451609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budynek, zewnętrzne, grupa, osoby&#10;&#10;Opis wygenerowany automatycznie">
            <a:extLst>
              <a:ext uri="{FF2B5EF4-FFF2-40B4-BE49-F238E27FC236}">
                <a16:creationId xmlns:a16="http://schemas.microsoft.com/office/drawing/2014/main" xmlns="" id="{F3186A76-D60D-4B91-B3CC-15C2DC62A86A}"/>
              </a:ext>
            </a:extLst>
          </p:cNvPr>
          <p:cNvPicPr>
            <a:picLocks noChangeAspect="1"/>
          </p:cNvPicPr>
          <p:nvPr/>
        </p:nvPicPr>
        <p:blipFill rotWithShape="1">
          <a:blip r:embed="rId2">
            <a:alphaModFix amt="35000"/>
          </a:blip>
          <a:srcRect b="8537"/>
          <a:stretch/>
        </p:blipFill>
        <p:spPr>
          <a:xfrm>
            <a:off x="20" y="10"/>
            <a:ext cx="12191980" cy="6857990"/>
          </a:xfrm>
          <a:prstGeom prst="rect">
            <a:avLst/>
          </a:prstGeom>
        </p:spPr>
      </p:pic>
      <p:sp>
        <p:nvSpPr>
          <p:cNvPr id="2" name="Tytuł 1">
            <a:extLst>
              <a:ext uri="{FF2B5EF4-FFF2-40B4-BE49-F238E27FC236}">
                <a16:creationId xmlns:a16="http://schemas.microsoft.com/office/drawing/2014/main" xmlns="" id="{8A7D170D-1828-46B4-BB32-A2663A6A3679}"/>
              </a:ext>
            </a:extLst>
          </p:cNvPr>
          <p:cNvSpPr>
            <a:spLocks noGrp="1"/>
          </p:cNvSpPr>
          <p:nvPr>
            <p:ph type="title"/>
          </p:nvPr>
        </p:nvSpPr>
        <p:spPr>
          <a:xfrm>
            <a:off x="838199" y="1065862"/>
            <a:ext cx="6052955" cy="4726276"/>
          </a:xfrm>
        </p:spPr>
        <p:txBody>
          <a:bodyPr>
            <a:normAutofit/>
          </a:bodyPr>
          <a:lstStyle/>
          <a:p>
            <a:pPr algn="r"/>
            <a:r>
              <a:rPr lang="pl-PL" sz="5400">
                <a:ln w="22225">
                  <a:solidFill>
                    <a:srgbClr val="FFFFFF"/>
                  </a:solidFill>
                </a:ln>
                <a:latin typeface="Times New Roman"/>
                <a:cs typeface="Calibri Light"/>
              </a:rPr>
              <a:t>Prezentację wykonali</a:t>
            </a:r>
            <a:r>
              <a:rPr lang="pl-PL" sz="8000">
                <a:ln w="22225">
                  <a:solidFill>
                    <a:srgbClr val="FFFFFF"/>
                  </a:solidFill>
                </a:ln>
                <a:noFill/>
                <a:latin typeface="Times New Roman"/>
                <a:cs typeface="Calibri Light"/>
              </a:rPr>
              <a:t> </a:t>
            </a:r>
            <a:endParaRPr lang="pl-PL" sz="8000">
              <a:ln w="22225">
                <a:solidFill>
                  <a:srgbClr val="FFFFFF"/>
                </a:solidFill>
              </a:ln>
              <a:noFill/>
              <a:latin typeface="Times New Roman"/>
            </a:endParaRPr>
          </a:p>
        </p:txBody>
      </p:sp>
      <p:cxnSp>
        <p:nvCxnSpPr>
          <p:cNvPr id="16" name="Straight Connector 15">
            <a:extLst>
              <a:ext uri="{FF2B5EF4-FFF2-40B4-BE49-F238E27FC236}">
                <a16:creationId xmlns:a16="http://schemas.microsoft.com/office/drawing/2014/main" xmlns="" id="{96A8629B-8289-498B-939B-1CA0C106182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F2E14B7C-7C1B-482B-AD02-BCB1F33D8E75}"/>
              </a:ext>
            </a:extLst>
          </p:cNvPr>
          <p:cNvSpPr>
            <a:spLocks noGrp="1"/>
          </p:cNvSpPr>
          <p:nvPr>
            <p:ph idx="1"/>
          </p:nvPr>
        </p:nvSpPr>
        <p:spPr>
          <a:xfrm>
            <a:off x="7534641" y="1065862"/>
            <a:ext cx="3860002" cy="4726276"/>
          </a:xfrm>
        </p:spPr>
        <p:txBody>
          <a:bodyPr vert="horz" lIns="91440" tIns="45720" rIns="91440" bIns="45720" rtlCol="0" anchor="ctr">
            <a:normAutofit/>
          </a:bodyPr>
          <a:lstStyle/>
          <a:p>
            <a:pPr marL="0" indent="0">
              <a:buNone/>
            </a:pPr>
            <a:endParaRPr lang="pl-PL" sz="2000">
              <a:solidFill>
                <a:srgbClr val="FFFFFF"/>
              </a:solidFill>
              <a:latin typeface="Times New Roman"/>
              <a:cs typeface="Calibri" panose="020F0502020204030204"/>
            </a:endParaRPr>
          </a:p>
          <a:p>
            <a:pPr marL="0" indent="0">
              <a:buNone/>
            </a:pPr>
            <a:r>
              <a:rPr lang="pl-PL" sz="2000">
                <a:solidFill>
                  <a:srgbClr val="FFFFFF"/>
                </a:solidFill>
                <a:latin typeface="Times New Roman"/>
                <a:cs typeface="Calibri" panose="020F0502020204030204"/>
              </a:rPr>
              <a:t>Artur </a:t>
            </a:r>
            <a:r>
              <a:rPr lang="pl-PL" sz="2000" err="1">
                <a:solidFill>
                  <a:srgbClr val="FFFFFF"/>
                </a:solidFill>
                <a:latin typeface="Times New Roman"/>
                <a:cs typeface="Calibri" panose="020F0502020204030204"/>
              </a:rPr>
              <a:t>Cibail</a:t>
            </a:r>
            <a:endParaRPr lang="pl-PL" sz="2000">
              <a:solidFill>
                <a:srgbClr val="FFFFFF"/>
              </a:solidFill>
              <a:latin typeface="Times New Roman"/>
              <a:cs typeface="Calibri" panose="020F0502020204030204"/>
            </a:endParaRPr>
          </a:p>
          <a:p>
            <a:pPr marL="0" indent="0">
              <a:buNone/>
            </a:pPr>
            <a:r>
              <a:rPr lang="pl-PL" sz="2000">
                <a:solidFill>
                  <a:srgbClr val="FFFFFF"/>
                </a:solidFill>
                <a:latin typeface="Times New Roman"/>
                <a:cs typeface="Calibri" panose="020F0502020204030204"/>
              </a:rPr>
              <a:t>Igor </a:t>
            </a:r>
            <a:r>
              <a:rPr lang="pl-PL" sz="2000" err="1">
                <a:solidFill>
                  <a:srgbClr val="FFFFFF"/>
                </a:solidFill>
                <a:latin typeface="Times New Roman"/>
                <a:cs typeface="Calibri" panose="020F0502020204030204"/>
              </a:rPr>
              <a:t>Szajstek</a:t>
            </a:r>
          </a:p>
          <a:p>
            <a:pPr marL="0" indent="0">
              <a:buNone/>
            </a:pPr>
            <a:r>
              <a:rPr lang="pl-PL" sz="2000">
                <a:solidFill>
                  <a:srgbClr val="FFFFFF"/>
                </a:solidFill>
                <a:latin typeface="Times New Roman"/>
                <a:cs typeface="Calibri" panose="020F0502020204030204"/>
              </a:rPr>
              <a:t>Jan Janowicz</a:t>
            </a:r>
          </a:p>
          <a:p>
            <a:pPr marL="0" indent="0">
              <a:buNone/>
            </a:pPr>
            <a:r>
              <a:rPr lang="pl-PL" sz="2000">
                <a:solidFill>
                  <a:srgbClr val="FFFFFF"/>
                </a:solidFill>
                <a:latin typeface="Times New Roman"/>
                <a:cs typeface="Calibri" panose="020F0502020204030204"/>
              </a:rPr>
              <a:t>Mikołaj Andrzejewski </a:t>
            </a:r>
          </a:p>
          <a:p>
            <a:pPr marL="0" indent="0">
              <a:buNone/>
            </a:pPr>
            <a:r>
              <a:rPr lang="pl-PL" sz="2000">
                <a:solidFill>
                  <a:srgbClr val="FFFFFF"/>
                </a:solidFill>
                <a:latin typeface="Times New Roman"/>
                <a:cs typeface="Calibri" panose="020F0502020204030204"/>
              </a:rPr>
              <a:t>Wiktor Głogowski</a:t>
            </a:r>
          </a:p>
          <a:p>
            <a:pPr marL="0" indent="0">
              <a:buNone/>
            </a:pPr>
            <a:endParaRPr lang="pl-PL" sz="2000">
              <a:solidFill>
                <a:srgbClr val="FFFFFF"/>
              </a:solidFill>
              <a:cs typeface="Calibri" panose="020F0502020204030204"/>
            </a:endParaRPr>
          </a:p>
        </p:txBody>
      </p:sp>
    </p:spTree>
    <p:extLst>
      <p:ext uri="{BB962C8B-B14F-4D97-AF65-F5344CB8AC3E}">
        <p14:creationId xmlns:p14="http://schemas.microsoft.com/office/powerpoint/2010/main" val="30363847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E62FF8F7-2B25-4F95-85C3-883D5B65B4C9}"/>
              </a:ext>
            </a:extLst>
          </p:cNvPr>
          <p:cNvPicPr>
            <a:picLocks noChangeAspect="1"/>
          </p:cNvPicPr>
          <p:nvPr/>
        </p:nvPicPr>
        <p:blipFill rotWithShape="1">
          <a:blip r:embed="rId2"/>
          <a:srcRect l="12137" r="22445"/>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53" name="Freeform: Shape 44">
            <a:extLst>
              <a:ext uri="{FF2B5EF4-FFF2-40B4-BE49-F238E27FC236}">
                <a16:creationId xmlns:a16="http://schemas.microsoft.com/office/drawing/2014/main" xmlns="" id="{5FDF4720-5445-47BE-89FE-E40D1AE6F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4" name="Freeform: Shape 46">
            <a:extLst>
              <a:ext uri="{FF2B5EF4-FFF2-40B4-BE49-F238E27FC236}">
                <a16:creationId xmlns:a16="http://schemas.microsoft.com/office/drawing/2014/main" xmlns="" id="{AC8710B4-A815-4082-9E4F-F13A000709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xmlns="" id="{D59C078D-C776-4E9F-A76D-5F71E2E06AC6}"/>
              </a:ext>
            </a:extLst>
          </p:cNvPr>
          <p:cNvSpPr>
            <a:spLocks noGrp="1"/>
          </p:cNvSpPr>
          <p:nvPr>
            <p:ph idx="1"/>
          </p:nvPr>
        </p:nvSpPr>
        <p:spPr>
          <a:xfrm>
            <a:off x="851135" y="1093957"/>
            <a:ext cx="4782458" cy="5568325"/>
          </a:xfrm>
        </p:spPr>
        <p:txBody>
          <a:bodyPr vert="horz" lIns="91440" tIns="45720" rIns="91440" bIns="45720" rtlCol="0" anchor="t">
            <a:normAutofit/>
          </a:bodyPr>
          <a:lstStyle/>
          <a:p>
            <a:pPr>
              <a:buFont typeface="Wingdings" panose="020B0604020202020204" pitchFamily="34" charset="0"/>
              <a:buChar char="§"/>
            </a:pPr>
            <a:endParaRPr lang="pl-PL" sz="1600" b="1">
              <a:latin typeface="Times New Roman"/>
              <a:ea typeface="+mn-lt"/>
              <a:cs typeface="+mn-lt"/>
            </a:endParaRPr>
          </a:p>
          <a:p>
            <a:pPr>
              <a:buFont typeface="Wingdings" panose="020B0604020202020204" pitchFamily="34" charset="0"/>
              <a:buChar char="§"/>
            </a:pPr>
            <a:r>
              <a:rPr lang="pl-PL" sz="1600" b="1">
                <a:latin typeface="Times New Roman"/>
                <a:ea typeface="+mn-lt"/>
                <a:cs typeface="+mn-lt"/>
              </a:rPr>
              <a:t>Miejsca pamięci:</a:t>
            </a:r>
            <a:endParaRPr lang="en-US" sz="1600">
              <a:latin typeface="Times New Roman"/>
              <a:ea typeface="+mn-lt"/>
              <a:cs typeface="+mn-lt"/>
            </a:endParaRPr>
          </a:p>
          <a:p>
            <a:pPr algn="just">
              <a:buFont typeface="Wingdings" panose="020B0604020202020204" pitchFamily="34" charset="0"/>
              <a:buChar char="§"/>
            </a:pPr>
            <a:r>
              <a:rPr lang="pl-PL" sz="1100" cap="all">
                <a:latin typeface="Times New Roman"/>
                <a:ea typeface="+mn-lt"/>
                <a:cs typeface="+mn-lt"/>
              </a:rPr>
              <a:t>RYNARZEWO</a:t>
            </a:r>
            <a:endParaRPr lang="en-US" sz="1100">
              <a:latin typeface="Times New Roman"/>
              <a:ea typeface="+mn-lt"/>
              <a:cs typeface="+mn-lt"/>
            </a:endParaRPr>
          </a:p>
          <a:p>
            <a:pPr lvl="1" algn="just">
              <a:buFont typeface="Wingdings" panose="020B0604020202020204" pitchFamily="34" charset="0"/>
              <a:buChar char="§"/>
            </a:pPr>
            <a:r>
              <a:rPr lang="pl-PL" sz="1100">
                <a:latin typeface="Times New Roman"/>
                <a:ea typeface="+mn-lt"/>
                <a:cs typeface="+mn-lt"/>
              </a:rPr>
              <a:t>Pomnik poświęcony Powstańcom Wielkopolskim</a:t>
            </a:r>
            <a:endParaRPr lang="en-US" sz="1100">
              <a:latin typeface="Times New Roman"/>
              <a:ea typeface="+mn-lt"/>
              <a:cs typeface="+mn-lt"/>
            </a:endParaRPr>
          </a:p>
          <a:p>
            <a:pPr algn="just">
              <a:buFont typeface="Wingdings" panose="020B0604020202020204" pitchFamily="34" charset="0"/>
              <a:buChar char="§"/>
            </a:pPr>
            <a:r>
              <a:rPr lang="pl-PL" sz="1100" cap="all">
                <a:latin typeface="Times New Roman"/>
                <a:ea typeface="+mn-lt"/>
                <a:cs typeface="+mn-lt"/>
              </a:rPr>
              <a:t>BUDZYŃ</a:t>
            </a:r>
            <a:endParaRPr lang="en-US" sz="1100">
              <a:latin typeface="Times New Roman"/>
              <a:ea typeface="+mn-lt"/>
              <a:cs typeface="+mn-lt"/>
            </a:endParaRPr>
          </a:p>
          <a:p>
            <a:pPr lvl="1" algn="just">
              <a:buFont typeface="Wingdings" panose="020B0604020202020204" pitchFamily="34" charset="0"/>
              <a:buChar char="§"/>
            </a:pPr>
            <a:r>
              <a:rPr lang="pl-PL" sz="1100">
                <a:latin typeface="Times New Roman"/>
                <a:ea typeface="+mn-lt"/>
                <a:cs typeface="+mn-lt"/>
              </a:rPr>
              <a:t>Grób zbiorowy powstańców wielkopolskich poległych na froncie północnym</a:t>
            </a:r>
            <a:endParaRPr lang="en-US" sz="1100">
              <a:latin typeface="Times New Roman"/>
              <a:ea typeface="+mn-lt"/>
              <a:cs typeface="+mn-lt"/>
            </a:endParaRPr>
          </a:p>
          <a:p>
            <a:pPr algn="just">
              <a:buFont typeface="Wingdings" panose="020B0604020202020204" pitchFamily="34" charset="0"/>
              <a:buChar char="§"/>
            </a:pPr>
            <a:r>
              <a:rPr lang="pl-PL" sz="1100" cap="all">
                <a:latin typeface="Times New Roman"/>
                <a:ea typeface="+mn-lt"/>
                <a:cs typeface="+mn-lt"/>
              </a:rPr>
              <a:t>CHODZIEŻ</a:t>
            </a:r>
            <a:endParaRPr lang="en-US" sz="1100">
              <a:latin typeface="Times New Roman"/>
              <a:ea typeface="+mn-lt"/>
              <a:cs typeface="+mn-lt"/>
            </a:endParaRPr>
          </a:p>
          <a:p>
            <a:pPr lvl="1" algn="just">
              <a:buFont typeface="Wingdings" panose="020B0604020202020204" pitchFamily="34" charset="0"/>
              <a:buChar char="§"/>
            </a:pPr>
            <a:r>
              <a:rPr lang="pl-PL" sz="1100">
                <a:latin typeface="Times New Roman"/>
                <a:ea typeface="+mn-lt"/>
                <a:cs typeface="+mn-lt"/>
              </a:rPr>
              <a:t>Pomnik powstańców wielkopolskich</a:t>
            </a:r>
            <a:endParaRPr lang="en-US" sz="1100">
              <a:latin typeface="Times New Roman"/>
              <a:ea typeface="+mn-lt"/>
              <a:cs typeface="+mn-lt"/>
            </a:endParaRPr>
          </a:p>
          <a:p>
            <a:pPr algn="just">
              <a:buFont typeface="Wingdings" panose="020B0604020202020204" pitchFamily="34" charset="0"/>
              <a:buChar char="§"/>
            </a:pPr>
            <a:r>
              <a:rPr lang="pl-PL" sz="1100" cap="all">
                <a:latin typeface="Times New Roman"/>
                <a:ea typeface="+mn-lt"/>
                <a:cs typeface="+mn-lt"/>
              </a:rPr>
              <a:t>CZARNKÓW</a:t>
            </a:r>
            <a:endParaRPr lang="en-US" sz="1100">
              <a:latin typeface="Times New Roman"/>
              <a:ea typeface="+mn-lt"/>
              <a:cs typeface="+mn-lt"/>
            </a:endParaRPr>
          </a:p>
          <a:p>
            <a:pPr lvl="1" algn="just">
              <a:buFont typeface="Wingdings" panose="020B0604020202020204" pitchFamily="34" charset="0"/>
              <a:buChar char="§"/>
            </a:pPr>
            <a:r>
              <a:rPr lang="pl-PL" sz="1100">
                <a:latin typeface="Times New Roman"/>
                <a:ea typeface="+mn-lt"/>
                <a:cs typeface="+mn-lt"/>
              </a:rPr>
              <a:t>Zbiorowa mogiła powstańców</a:t>
            </a:r>
            <a:endParaRPr lang="en-US" sz="1100">
              <a:latin typeface="Times New Roman"/>
              <a:ea typeface="+mn-lt"/>
              <a:cs typeface="+mn-lt"/>
            </a:endParaRPr>
          </a:p>
          <a:p>
            <a:pPr algn="just">
              <a:buFont typeface="Wingdings" panose="020B0604020202020204" pitchFamily="34" charset="0"/>
              <a:buChar char="§"/>
            </a:pPr>
            <a:r>
              <a:rPr lang="pl-PL" sz="1100" cap="all">
                <a:latin typeface="Times New Roman"/>
                <a:ea typeface="+mn-lt"/>
                <a:cs typeface="+mn-lt"/>
              </a:rPr>
              <a:t>ROGOŹNO</a:t>
            </a:r>
            <a:endParaRPr lang="en-US" sz="1100">
              <a:latin typeface="Times New Roman"/>
              <a:ea typeface="+mn-lt"/>
              <a:cs typeface="+mn-lt"/>
            </a:endParaRPr>
          </a:p>
          <a:p>
            <a:pPr lvl="1" algn="just">
              <a:buFont typeface="Wingdings" panose="020B0604020202020204" pitchFamily="34" charset="0"/>
              <a:buChar char="§"/>
            </a:pPr>
            <a:r>
              <a:rPr lang="pl-PL" sz="1100">
                <a:latin typeface="Times New Roman"/>
                <a:ea typeface="+mn-lt"/>
                <a:cs typeface="+mn-lt"/>
              </a:rPr>
              <a:t>Pierwszy rozkaz do zbrojnego czynu</a:t>
            </a:r>
            <a:endParaRPr lang="en-US" sz="1100">
              <a:latin typeface="Times New Roman"/>
              <a:ea typeface="+mn-lt"/>
              <a:cs typeface="+mn-lt"/>
            </a:endParaRPr>
          </a:p>
          <a:p>
            <a:pPr algn="just">
              <a:buFont typeface="Wingdings" panose="020B0604020202020204" pitchFamily="34" charset="0"/>
              <a:buChar char="§"/>
            </a:pPr>
            <a:r>
              <a:rPr lang="pl-PL" sz="1100" cap="all">
                <a:latin typeface="Times New Roman"/>
                <a:ea typeface="+mn-lt"/>
                <a:cs typeface="+mn-lt"/>
              </a:rPr>
              <a:t>KCYNIA</a:t>
            </a:r>
            <a:endParaRPr lang="en-US" sz="1100">
              <a:latin typeface="Times New Roman"/>
              <a:ea typeface="+mn-lt"/>
              <a:cs typeface="+mn-lt"/>
            </a:endParaRPr>
          </a:p>
          <a:p>
            <a:pPr lvl="1" algn="just">
              <a:buFont typeface="Wingdings" panose="020B0604020202020204" pitchFamily="34" charset="0"/>
              <a:buChar char="§"/>
            </a:pPr>
            <a:r>
              <a:rPr lang="pl-PL" sz="1100">
                <a:latin typeface="Times New Roman"/>
                <a:ea typeface="+mn-lt"/>
                <a:cs typeface="+mn-lt"/>
              </a:rPr>
              <a:t>Obelisk na rynku poświęcony Powstańcom Wielkopolskim</a:t>
            </a:r>
            <a:endParaRPr lang="en-US" sz="1100">
              <a:latin typeface="Times New Roman"/>
              <a:ea typeface="+mn-lt"/>
              <a:cs typeface="+mn-lt"/>
            </a:endParaRPr>
          </a:p>
          <a:p>
            <a:pPr algn="just">
              <a:buFont typeface="Wingdings" panose="020B0604020202020204" pitchFamily="34" charset="0"/>
              <a:buChar char="§"/>
            </a:pPr>
            <a:r>
              <a:rPr lang="pl-PL" sz="1100" cap="all">
                <a:latin typeface="Times New Roman"/>
                <a:ea typeface="+mn-lt"/>
                <a:cs typeface="+mn-lt"/>
              </a:rPr>
              <a:t>WĄGROWIEC</a:t>
            </a:r>
            <a:endParaRPr lang="en-US" sz="1100">
              <a:latin typeface="Times New Roman"/>
              <a:ea typeface="+mn-lt"/>
              <a:cs typeface="+mn-lt"/>
            </a:endParaRPr>
          </a:p>
          <a:p>
            <a:pPr lvl="1" algn="just">
              <a:buFont typeface="Wingdings" panose="020B0604020202020204" pitchFamily="34" charset="0"/>
              <a:buChar char="§"/>
            </a:pPr>
            <a:r>
              <a:rPr lang="pl-PL" sz="1100">
                <a:latin typeface="Times New Roman"/>
                <a:ea typeface="+mn-lt"/>
                <a:cs typeface="+mn-lt"/>
              </a:rPr>
              <a:t>Tablica pamiątkowa na budynku I LO</a:t>
            </a:r>
            <a:endParaRPr lang="en-US" sz="1100">
              <a:latin typeface="Times New Roman"/>
              <a:ea typeface="+mn-lt"/>
              <a:cs typeface="+mn-lt"/>
            </a:endParaRPr>
          </a:p>
          <a:p>
            <a:pPr algn="just">
              <a:buFont typeface="Wingdings" panose="020B0604020202020204" pitchFamily="34" charset="0"/>
              <a:buChar char="§"/>
            </a:pPr>
            <a:r>
              <a:rPr lang="pl-PL" sz="1100" cap="all">
                <a:latin typeface="Times New Roman"/>
                <a:ea typeface="+mn-lt"/>
                <a:cs typeface="+mn-lt"/>
              </a:rPr>
              <a:t>OBORNIKI</a:t>
            </a:r>
            <a:endParaRPr lang="en-US" sz="1100">
              <a:latin typeface="Times New Roman"/>
              <a:ea typeface="+mn-lt"/>
              <a:cs typeface="+mn-lt"/>
            </a:endParaRPr>
          </a:p>
          <a:p>
            <a:pPr lvl="1" algn="just">
              <a:buFont typeface="Wingdings" panose="020B0604020202020204" pitchFamily="34" charset="0"/>
              <a:buChar char="§"/>
            </a:pPr>
            <a:r>
              <a:rPr lang="pl-PL" sz="1100">
                <a:latin typeface="Times New Roman"/>
                <a:ea typeface="+mn-lt"/>
                <a:cs typeface="+mn-lt"/>
              </a:rPr>
              <a:t>Głaz pamiątkowy</a:t>
            </a:r>
            <a:endParaRPr lang="en-US" sz="1100">
              <a:latin typeface="Times New Roman"/>
              <a:ea typeface="+mn-lt"/>
              <a:cs typeface="+mn-lt"/>
            </a:endParaRPr>
          </a:p>
          <a:p>
            <a:endParaRPr lang="en-US" sz="500">
              <a:cs typeface="Calibri"/>
            </a:endParaRPr>
          </a:p>
        </p:txBody>
      </p:sp>
      <p:pic>
        <p:nvPicPr>
          <p:cNvPr id="8" name="Picture 9">
            <a:extLst>
              <a:ext uri="{FF2B5EF4-FFF2-40B4-BE49-F238E27FC236}">
                <a16:creationId xmlns:a16="http://schemas.microsoft.com/office/drawing/2014/main" xmlns="" id="{3837E4C2-C9FE-407C-AF6F-FE055E9AC7A0}"/>
              </a:ext>
            </a:extLst>
          </p:cNvPr>
          <p:cNvPicPr>
            <a:picLocks noChangeAspect="1"/>
          </p:cNvPicPr>
          <p:nvPr/>
        </p:nvPicPr>
        <p:blipFill>
          <a:blip r:embed="rId3"/>
          <a:stretch>
            <a:fillRect/>
          </a:stretch>
        </p:blipFill>
        <p:spPr>
          <a:xfrm>
            <a:off x="-6156842" y="702527"/>
            <a:ext cx="2742220" cy="4114800"/>
          </a:xfrm>
          <a:prstGeom prst="rect">
            <a:avLst/>
          </a:prstGeom>
        </p:spPr>
      </p:pic>
      <p:sp>
        <p:nvSpPr>
          <p:cNvPr id="5" name="pole tekstowe 4">
            <a:extLst>
              <a:ext uri="{FF2B5EF4-FFF2-40B4-BE49-F238E27FC236}">
                <a16:creationId xmlns:a16="http://schemas.microsoft.com/office/drawing/2014/main" xmlns="" id="{474ACBBD-9B6F-4420-B34A-E543943CFC95}"/>
              </a:ext>
            </a:extLst>
          </p:cNvPr>
          <p:cNvSpPr txBox="1"/>
          <p:nvPr/>
        </p:nvSpPr>
        <p:spPr>
          <a:xfrm>
            <a:off x="849351" y="700668"/>
            <a:ext cx="5242931"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400" cap="all">
                <a:latin typeface="Times New Roman"/>
                <a:cs typeface="Times New Roman"/>
              </a:rPr>
              <a:t>WLKP. PÓŁNOCNA:</a:t>
            </a:r>
            <a:endParaRPr lang="pl-PL" sz="4400">
              <a:ea typeface="+mn-lt"/>
              <a:cs typeface="+mn-lt"/>
            </a:endParaRPr>
          </a:p>
          <a:p>
            <a:pPr algn="l"/>
            <a:endParaRPr lang="pl-PL">
              <a:cs typeface="Calibri"/>
            </a:endParaRPr>
          </a:p>
        </p:txBody>
      </p:sp>
    </p:spTree>
    <p:extLst>
      <p:ext uri="{BB962C8B-B14F-4D97-AF65-F5344CB8AC3E}">
        <p14:creationId xmlns:p14="http://schemas.microsoft.com/office/powerpoint/2010/main" val="12440162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D232D36-568F-4AA6-A1E7-856BC3E91D04}"/>
              </a:ext>
            </a:extLst>
          </p:cNvPr>
          <p:cNvSpPr>
            <a:spLocks noGrp="1"/>
          </p:cNvSpPr>
          <p:nvPr>
            <p:ph type="title"/>
          </p:nvPr>
        </p:nvSpPr>
        <p:spPr>
          <a:xfrm>
            <a:off x="6234330" y="803325"/>
            <a:ext cx="5314536" cy="1325563"/>
          </a:xfrm>
        </p:spPr>
        <p:txBody>
          <a:bodyPr>
            <a:normAutofit/>
          </a:bodyPr>
          <a:lstStyle/>
          <a:p>
            <a:r>
              <a:rPr lang="pl-PL" cap="all">
                <a:latin typeface="Times New Roman"/>
                <a:cs typeface="Times New Roman"/>
              </a:rPr>
              <a:t>WLKP. WSCHODNIA:</a:t>
            </a:r>
            <a:endParaRPr lang="pl-PL">
              <a:latin typeface="Times New Roman"/>
              <a:ea typeface="+mj-lt"/>
              <a:cs typeface="+mj-lt"/>
            </a:endParaRPr>
          </a:p>
          <a:p>
            <a:endParaRPr lang="pl-PL">
              <a:cs typeface="Calibri Light"/>
            </a:endParaRPr>
          </a:p>
        </p:txBody>
      </p:sp>
      <p:sp>
        <p:nvSpPr>
          <p:cNvPr id="14" name="Freeform: Shape 13">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xmlns="" id="{CFD92F36-4D10-46E2-8A63-C9D71A322D81}"/>
              </a:ext>
            </a:extLst>
          </p:cNvPr>
          <p:cNvPicPr>
            <a:picLocks noChangeAspect="1"/>
          </p:cNvPicPr>
          <p:nvPr/>
        </p:nvPicPr>
        <p:blipFill rotWithShape="1">
          <a:blip r:embed="rId2"/>
          <a:srcRect l="19" r="-2"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Symbol zastępczy zawartości 2">
            <a:extLst>
              <a:ext uri="{FF2B5EF4-FFF2-40B4-BE49-F238E27FC236}">
                <a16:creationId xmlns:a16="http://schemas.microsoft.com/office/drawing/2014/main" xmlns="" id="{3EBEAF0F-EEBF-4976-923A-AD1EF6C909D8}"/>
              </a:ext>
            </a:extLst>
          </p:cNvPr>
          <p:cNvSpPr>
            <a:spLocks noGrp="1"/>
          </p:cNvSpPr>
          <p:nvPr>
            <p:ph idx="1"/>
          </p:nvPr>
        </p:nvSpPr>
        <p:spPr>
          <a:xfrm>
            <a:off x="6234329" y="2279018"/>
            <a:ext cx="5314543" cy="3375920"/>
          </a:xfrm>
        </p:spPr>
        <p:txBody>
          <a:bodyPr vert="horz" lIns="91440" tIns="45720" rIns="91440" bIns="45720" rtlCol="0" anchor="t">
            <a:normAutofit/>
          </a:bodyPr>
          <a:lstStyle/>
          <a:p>
            <a:pPr>
              <a:buFont typeface="Wingdings" panose="020B0604020202020204" pitchFamily="34" charset="0"/>
              <a:buChar char="§"/>
            </a:pPr>
            <a:r>
              <a:rPr lang="pl-PL" sz="1100">
                <a:latin typeface="Times New Roman"/>
                <a:ea typeface="+mn-lt"/>
                <a:cs typeface="+mn-lt"/>
              </a:rPr>
              <a:t> </a:t>
            </a:r>
            <a:r>
              <a:rPr lang="pl-PL" sz="1100" cap="all">
                <a:latin typeface="Times New Roman"/>
                <a:ea typeface="+mn-lt"/>
                <a:cs typeface="+mn-lt"/>
              </a:rPr>
              <a:t>ZDZIECHOWA</a:t>
            </a:r>
            <a:endParaRPr lang="pl-PL"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Zdziechowa, dwór</a:t>
            </a:r>
          </a:p>
          <a:p>
            <a:pPr>
              <a:buFont typeface="Wingdings" panose="020B0604020202020204" pitchFamily="34" charset="0"/>
              <a:buChar char="§"/>
            </a:pPr>
            <a:r>
              <a:rPr lang="pl-PL" sz="1100" cap="all">
                <a:latin typeface="Times New Roman"/>
                <a:ea typeface="+mn-lt"/>
                <a:cs typeface="+mn-lt"/>
              </a:rPr>
              <a:t>GNIEZNO</a:t>
            </a:r>
            <a:endParaRPr lang="pl-PL"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Koszary pruskie</a:t>
            </a:r>
          </a:p>
          <a:p>
            <a:pPr>
              <a:buFont typeface="Wingdings" panose="020B0604020202020204" pitchFamily="34" charset="0"/>
              <a:buChar char="§"/>
            </a:pPr>
            <a:r>
              <a:rPr lang="pl-PL" sz="1100" cap="all">
                <a:latin typeface="Times New Roman"/>
                <a:ea typeface="+mn-lt"/>
                <a:cs typeface="+mn-lt"/>
              </a:rPr>
              <a:t>WITKOWO</a:t>
            </a:r>
            <a:endParaRPr lang="pl-PL"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Stary Rynek 14, miejsce podpisania kapitulacji przez Niemców</a:t>
            </a:r>
          </a:p>
          <a:p>
            <a:pPr>
              <a:buFont typeface="Wingdings" panose="020B0604020202020204" pitchFamily="34" charset="0"/>
              <a:buChar char="§"/>
            </a:pPr>
            <a:r>
              <a:rPr lang="pl-PL" sz="1100" cap="all">
                <a:latin typeface="Times New Roman"/>
                <a:ea typeface="+mn-lt"/>
                <a:cs typeface="+mn-lt"/>
              </a:rPr>
              <a:t>WRZEŚNIA</a:t>
            </a:r>
            <a:endParaRPr lang="pl-PL"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Pomnik i mogiła powstańcza</a:t>
            </a:r>
          </a:p>
          <a:p>
            <a:pPr>
              <a:buFont typeface="Wingdings" panose="020B0604020202020204" pitchFamily="34" charset="0"/>
              <a:buChar char="§"/>
            </a:pPr>
            <a:r>
              <a:rPr lang="pl-PL" sz="1100" cap="all">
                <a:latin typeface="Times New Roman"/>
                <a:ea typeface="+mn-lt"/>
                <a:cs typeface="+mn-lt"/>
              </a:rPr>
              <a:t>KOBYLNICA</a:t>
            </a:r>
            <a:endParaRPr lang="pl-PL"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Trakt leśny w kierunku Uzarzewa, Polana Zabytkowego Dębu, głaz z tablicą pamiątkową</a:t>
            </a:r>
          </a:p>
          <a:p>
            <a:endParaRPr lang="pl-PL" sz="1400">
              <a:cs typeface="Calibri"/>
            </a:endParaRPr>
          </a:p>
        </p:txBody>
      </p:sp>
    </p:spTree>
    <p:extLst>
      <p:ext uri="{BB962C8B-B14F-4D97-AF65-F5344CB8AC3E}">
        <p14:creationId xmlns:p14="http://schemas.microsoft.com/office/powerpoint/2010/main" val="12463119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4B6FD2D-37E7-410B-ACD0-322F27011CF3}"/>
              </a:ext>
            </a:extLst>
          </p:cNvPr>
          <p:cNvSpPr>
            <a:spLocks noGrp="1"/>
          </p:cNvSpPr>
          <p:nvPr>
            <p:ph type="title"/>
          </p:nvPr>
        </p:nvSpPr>
        <p:spPr>
          <a:xfrm>
            <a:off x="6289158" y="803325"/>
            <a:ext cx="5259707" cy="1325563"/>
          </a:xfrm>
        </p:spPr>
        <p:txBody>
          <a:bodyPr>
            <a:normAutofit/>
          </a:bodyPr>
          <a:lstStyle/>
          <a:p>
            <a:r>
              <a:rPr lang="pl-PL" cap="all">
                <a:latin typeface="Times New Roman"/>
                <a:cs typeface="Times New Roman"/>
              </a:rPr>
              <a:t>POZNAŃ:</a:t>
            </a:r>
            <a:endParaRPr lang="pl-PL"/>
          </a:p>
        </p:txBody>
      </p:sp>
      <p:sp>
        <p:nvSpPr>
          <p:cNvPr id="6" name="Freeform: Shape 8">
            <a:extLst>
              <a:ext uri="{FF2B5EF4-FFF2-40B4-BE49-F238E27FC236}">
                <a16:creationId xmlns:a16="http://schemas.microsoft.com/office/drawing/2014/main" xmlns="" id="{357DD0D3-F869-46D0-944C-6EC60E19E3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xmlns="" id="{08E8E072-510E-424B-9B64-D6E812C2DFD6}"/>
              </a:ext>
            </a:extLst>
          </p:cNvPr>
          <p:cNvPicPr>
            <a:picLocks noChangeAspect="1"/>
          </p:cNvPicPr>
          <p:nvPr/>
        </p:nvPicPr>
        <p:blipFill rotWithShape="1">
          <a:blip r:embed="rId2"/>
          <a:srcRect l="2950" r="20001" b="-2"/>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Symbol zastępczy zawartości 2">
            <a:extLst>
              <a:ext uri="{FF2B5EF4-FFF2-40B4-BE49-F238E27FC236}">
                <a16:creationId xmlns:a16="http://schemas.microsoft.com/office/drawing/2014/main" xmlns="" id="{18E2EED2-01B6-4E7D-9946-19EE92E86712}"/>
              </a:ext>
            </a:extLst>
          </p:cNvPr>
          <p:cNvSpPr>
            <a:spLocks noGrp="1"/>
          </p:cNvSpPr>
          <p:nvPr>
            <p:ph idx="1"/>
          </p:nvPr>
        </p:nvSpPr>
        <p:spPr>
          <a:xfrm>
            <a:off x="6289158" y="2279018"/>
            <a:ext cx="5259714" cy="3375920"/>
          </a:xfrm>
        </p:spPr>
        <p:txBody>
          <a:bodyPr vert="horz" lIns="91440" tIns="45720" rIns="91440" bIns="45720" rtlCol="0" anchor="t">
            <a:noAutofit/>
          </a:bodyPr>
          <a:lstStyle/>
          <a:p>
            <a:pPr marL="0" indent="0">
              <a:buNone/>
            </a:pPr>
            <a:endParaRPr lang="pl-PL" sz="105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HOTEL ROYAL</a:t>
            </a:r>
            <a:endParaRPr lang="pl-PL"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Hotel </a:t>
            </a:r>
            <a:r>
              <a:rPr lang="pl-PL" sz="1100" err="1">
                <a:latin typeface="Times New Roman"/>
                <a:ea typeface="+mn-lt"/>
                <a:cs typeface="+mn-lt"/>
              </a:rPr>
              <a:t>Royal</a:t>
            </a:r>
            <a:endParaRPr lang="pl-PL"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HALA ZEPPELINÓW</a:t>
            </a:r>
            <a:endParaRPr lang="pl-PL"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Hala Zeppelinów na Winiarach</a:t>
            </a:r>
          </a:p>
          <a:p>
            <a:pPr>
              <a:buFont typeface="Wingdings" panose="020B0604020202020204" pitchFamily="34" charset="0"/>
              <a:buChar char="§"/>
            </a:pPr>
            <a:r>
              <a:rPr lang="pl-PL" sz="1100" cap="all">
                <a:latin typeface="Times New Roman"/>
                <a:ea typeface="+mn-lt"/>
                <a:cs typeface="+mn-lt"/>
              </a:rPr>
              <a:t>LOTNISKO ŁAWICA</a:t>
            </a:r>
            <a:endParaRPr lang="pl-PL"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Lotnisko Ławica w Poznaniu</a:t>
            </a:r>
          </a:p>
          <a:p>
            <a:pPr>
              <a:buFont typeface="Wingdings" panose="020B0604020202020204" pitchFamily="34" charset="0"/>
              <a:buChar char="§"/>
            </a:pPr>
            <a:r>
              <a:rPr lang="pl-PL" sz="1100" cap="all">
                <a:latin typeface="Times New Roman"/>
                <a:ea typeface="+mn-lt"/>
                <a:cs typeface="+mn-lt"/>
              </a:rPr>
              <a:t>KOSZARY SAPERÓW</a:t>
            </a:r>
            <a:endParaRPr lang="pl-PL"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Koszary 29 Batalionu Saperów na Wildzie</a:t>
            </a:r>
          </a:p>
          <a:p>
            <a:pPr>
              <a:buFont typeface="Wingdings" panose="020B0604020202020204" pitchFamily="34" charset="0"/>
              <a:buChar char="§"/>
            </a:pPr>
            <a:r>
              <a:rPr lang="pl-PL" sz="1100" cap="all">
                <a:latin typeface="Times New Roman"/>
                <a:ea typeface="+mn-lt"/>
                <a:cs typeface="+mn-lt"/>
              </a:rPr>
              <a:t>KOSZARY GRENADIERÓW</a:t>
            </a:r>
            <a:endParaRPr lang="pl-PL"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Koszary 6 Pułku Grenadierów</a:t>
            </a:r>
          </a:p>
          <a:p>
            <a:pPr>
              <a:buFont typeface="Wingdings" panose="020B0604020202020204" pitchFamily="34" charset="0"/>
              <a:buChar char="§"/>
            </a:pPr>
            <a:r>
              <a:rPr lang="pl-PL" sz="1100" cap="all">
                <a:latin typeface="Times New Roman"/>
                <a:ea typeface="+mn-lt"/>
                <a:cs typeface="+mn-lt"/>
              </a:rPr>
              <a:t>WZG. ŚW. WOJCIECHA</a:t>
            </a:r>
            <a:endParaRPr lang="pl-PL"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Cmentarz Zasłużonych Wielkopolan na Wzgórzu św. Wojciecha</a:t>
            </a:r>
          </a:p>
          <a:p>
            <a:pPr>
              <a:buFont typeface="Wingdings" panose="020B0604020202020204" pitchFamily="34" charset="0"/>
              <a:buChar char="§"/>
            </a:pPr>
            <a:r>
              <a:rPr lang="pl-PL" sz="1100" cap="all">
                <a:latin typeface="Times New Roman"/>
                <a:ea typeface="+mn-lt"/>
                <a:cs typeface="+mn-lt"/>
              </a:rPr>
              <a:t>PARK CYTADELA</a:t>
            </a:r>
            <a:endParaRPr lang="pl-PL"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Kwatera Powstańców Wielkopolskich na Cytadeli</a:t>
            </a:r>
          </a:p>
          <a:p>
            <a:pPr>
              <a:buFont typeface="Wingdings" panose="020B0604020202020204" pitchFamily="34" charset="0"/>
              <a:buChar char="§"/>
            </a:pPr>
            <a:endParaRPr lang="pl-PL" sz="1100" cap="all">
              <a:latin typeface="Times New Roman"/>
              <a:ea typeface="+mn-lt"/>
              <a:cs typeface="+mn-lt"/>
            </a:endParaRPr>
          </a:p>
          <a:p>
            <a:endParaRPr lang="pl-PL" sz="900">
              <a:cs typeface="Calibri"/>
            </a:endParaRPr>
          </a:p>
        </p:txBody>
      </p:sp>
    </p:spTree>
    <p:extLst>
      <p:ext uri="{BB962C8B-B14F-4D97-AF65-F5344CB8AC3E}">
        <p14:creationId xmlns:p14="http://schemas.microsoft.com/office/powerpoint/2010/main" val="33148127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xmlns="" id="{97EFCF7E-837D-41E9-90FA-F0586EE8F245}"/>
              </a:ext>
            </a:extLst>
          </p:cNvPr>
          <p:cNvPicPr>
            <a:picLocks noChangeAspect="1"/>
          </p:cNvPicPr>
          <p:nvPr/>
        </p:nvPicPr>
        <p:blipFill rotWithShape="1">
          <a:blip r:embed="rId2"/>
          <a:srcRect l="18078" r="14716"/>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0" name="Freeform: Shape 9">
            <a:extLst>
              <a:ext uri="{FF2B5EF4-FFF2-40B4-BE49-F238E27FC236}">
                <a16:creationId xmlns:a16="http://schemas.microsoft.com/office/drawing/2014/main" xmlns="" id="{5FDF4720-5445-47BE-89FE-E40D1AE6F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xmlns="" id="{AC8710B4-A815-4082-9E4F-F13A000709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xmlns="" id="{ACE9E2A3-24A5-4669-BA77-C95A63776B69}"/>
              </a:ext>
            </a:extLst>
          </p:cNvPr>
          <p:cNvSpPr>
            <a:spLocks noGrp="1"/>
          </p:cNvSpPr>
          <p:nvPr>
            <p:ph type="title"/>
          </p:nvPr>
        </p:nvSpPr>
        <p:spPr>
          <a:xfrm>
            <a:off x="6801436" y="448435"/>
            <a:ext cx="4819952" cy="1325563"/>
          </a:xfrm>
        </p:spPr>
        <p:txBody>
          <a:bodyPr>
            <a:normAutofit/>
          </a:bodyPr>
          <a:lstStyle/>
          <a:p>
            <a:r>
              <a:rPr lang="pl-PL" cap="all">
                <a:latin typeface="Times New Roman"/>
                <a:cs typeface="Times New Roman"/>
              </a:rPr>
              <a:t>POZNAŃ:</a:t>
            </a:r>
            <a:endParaRPr lang="pl-PL"/>
          </a:p>
        </p:txBody>
      </p:sp>
      <p:sp>
        <p:nvSpPr>
          <p:cNvPr id="3" name="Symbol zastępczy zawartości 2">
            <a:extLst>
              <a:ext uri="{FF2B5EF4-FFF2-40B4-BE49-F238E27FC236}">
                <a16:creationId xmlns:a16="http://schemas.microsoft.com/office/drawing/2014/main" xmlns="" id="{26256596-6244-4230-BCB2-B20B709F38CA}"/>
              </a:ext>
            </a:extLst>
          </p:cNvPr>
          <p:cNvSpPr>
            <a:spLocks noGrp="1"/>
          </p:cNvSpPr>
          <p:nvPr>
            <p:ph idx="1"/>
          </p:nvPr>
        </p:nvSpPr>
        <p:spPr>
          <a:xfrm>
            <a:off x="6801435" y="2035641"/>
            <a:ext cx="4819951" cy="3181684"/>
          </a:xfrm>
        </p:spPr>
        <p:txBody>
          <a:bodyPr vert="horz" lIns="91440" tIns="45720" rIns="91440" bIns="45720" rtlCol="0" anchor="t">
            <a:noAutofit/>
          </a:bodyPr>
          <a:lstStyle/>
          <a:p>
            <a:pPr>
              <a:buFont typeface="Wingdings" panose="020B0604020202020204" pitchFamily="34" charset="0"/>
              <a:buChar char="§"/>
            </a:pPr>
            <a:r>
              <a:rPr lang="pl-PL" sz="1100" cap="all">
                <a:latin typeface="Times New Roman"/>
                <a:cs typeface="Times New Roman"/>
              </a:rPr>
              <a:t>HOTEL BAZAR</a:t>
            </a:r>
            <a:endParaRPr lang="pl-PL" sz="1100">
              <a:ea typeface="+mn-lt"/>
              <a:cs typeface="+mn-lt"/>
            </a:endParaRPr>
          </a:p>
          <a:p>
            <a:pPr lvl="1">
              <a:buFont typeface="Wingdings" panose="020B0604020202020204" pitchFamily="34" charset="0"/>
              <a:buChar char="§"/>
            </a:pPr>
            <a:r>
              <a:rPr lang="pl-PL" sz="1100">
                <a:latin typeface="Times New Roman"/>
                <a:cs typeface="Times New Roman"/>
              </a:rPr>
              <a:t>Hotel Bazar</a:t>
            </a:r>
            <a:endParaRPr lang="en-US" sz="1100">
              <a:ea typeface="+mn-lt"/>
              <a:cs typeface="+mn-lt"/>
            </a:endParaRPr>
          </a:p>
          <a:p>
            <a:pPr lvl="1">
              <a:buFont typeface="Wingdings" panose="020B0604020202020204" pitchFamily="34" charset="0"/>
              <a:buChar char="§"/>
            </a:pPr>
            <a:r>
              <a:rPr lang="pl-PL" sz="1100">
                <a:latin typeface="Times New Roman"/>
                <a:cs typeface="Times New Roman"/>
              </a:rPr>
              <a:t>Muzeum Narodowe w Poznaniu</a:t>
            </a:r>
            <a:endParaRPr lang="en-US" sz="1100">
              <a:ea typeface="+mn-lt"/>
              <a:cs typeface="+mn-lt"/>
            </a:endParaRPr>
          </a:p>
          <a:p>
            <a:pPr>
              <a:buFont typeface="Wingdings" panose="020B0604020202020204" pitchFamily="34" charset="0"/>
              <a:buChar char="§"/>
            </a:pPr>
            <a:r>
              <a:rPr lang="pl-PL" sz="1100" cap="all">
                <a:latin typeface="Times New Roman"/>
                <a:cs typeface="Times New Roman"/>
              </a:rPr>
              <a:t>DWORZEC GŁÓWNY</a:t>
            </a:r>
            <a:endParaRPr lang="pl-PL" sz="1100">
              <a:ea typeface="+mn-lt"/>
              <a:cs typeface="+mn-lt"/>
            </a:endParaRPr>
          </a:p>
          <a:p>
            <a:pPr lvl="1">
              <a:buFont typeface="Wingdings" panose="020B0604020202020204" pitchFamily="34" charset="0"/>
              <a:buChar char="§"/>
            </a:pPr>
            <a:r>
              <a:rPr lang="pl-PL" sz="1100">
                <a:latin typeface="Times New Roman"/>
                <a:cs typeface="Times New Roman"/>
              </a:rPr>
              <a:t>Dworzec Kolejowy Poznań Główny</a:t>
            </a:r>
            <a:endParaRPr lang="en-US" sz="1100">
              <a:ea typeface="+mn-lt"/>
              <a:cs typeface="+mn-lt"/>
            </a:endParaRPr>
          </a:p>
          <a:p>
            <a:pPr>
              <a:buFont typeface="Wingdings" panose="020B0604020202020204" pitchFamily="34" charset="0"/>
              <a:buChar char="§"/>
            </a:pPr>
            <a:r>
              <a:rPr lang="pl-PL" sz="1100" cap="all">
                <a:latin typeface="Times New Roman"/>
                <a:cs typeface="Times New Roman"/>
              </a:rPr>
              <a:t>DWORZEC LETNI</a:t>
            </a:r>
            <a:endParaRPr lang="pl-PL" sz="1100">
              <a:ea typeface="+mn-lt"/>
              <a:cs typeface="+mn-lt"/>
            </a:endParaRPr>
          </a:p>
          <a:p>
            <a:pPr lvl="1">
              <a:buFont typeface="Wingdings" panose="020B0604020202020204" pitchFamily="34" charset="0"/>
              <a:buChar char="§"/>
            </a:pPr>
            <a:r>
              <a:rPr lang="pl-PL" sz="1100">
                <a:latin typeface="Times New Roman"/>
                <a:cs typeface="Times New Roman"/>
              </a:rPr>
              <a:t>Dworzec Cesarski (Letni) w Poznaniu</a:t>
            </a:r>
            <a:endParaRPr lang="en-US" sz="1100">
              <a:ea typeface="+mn-lt"/>
              <a:cs typeface="+mn-lt"/>
            </a:endParaRPr>
          </a:p>
          <a:p>
            <a:pPr>
              <a:buFont typeface="Wingdings" panose="020B0604020202020204" pitchFamily="34" charset="0"/>
              <a:buChar char="§"/>
            </a:pPr>
            <a:r>
              <a:rPr lang="pl-PL" sz="1100" cap="all">
                <a:latin typeface="Times New Roman"/>
                <a:cs typeface="Times New Roman"/>
              </a:rPr>
              <a:t>GARBARY</a:t>
            </a:r>
            <a:endParaRPr lang="pl-PL" sz="1100">
              <a:ea typeface="+mn-lt"/>
              <a:cs typeface="+mn-lt"/>
            </a:endParaRPr>
          </a:p>
          <a:p>
            <a:pPr lvl="1">
              <a:buFont typeface="Wingdings" panose="020B0604020202020204" pitchFamily="34" charset="0"/>
              <a:buChar char="§"/>
            </a:pPr>
            <a:r>
              <a:rPr lang="pl-PL" sz="1100">
                <a:latin typeface="Times New Roman"/>
                <a:cs typeface="Times New Roman"/>
              </a:rPr>
              <a:t>Kamienica przy ul. </a:t>
            </a:r>
            <a:r>
              <a:rPr lang="pl-PL" sz="1100" err="1">
                <a:latin typeface="Times New Roman"/>
                <a:cs typeface="Times New Roman"/>
              </a:rPr>
              <a:t>Garbary</a:t>
            </a:r>
            <a:r>
              <a:rPr lang="pl-PL" sz="1100">
                <a:latin typeface="Times New Roman"/>
                <a:cs typeface="Times New Roman"/>
              </a:rPr>
              <a:t> 28 (dawn. Wielkie </a:t>
            </a:r>
            <a:r>
              <a:rPr lang="pl-PL" sz="1100" err="1">
                <a:latin typeface="Times New Roman"/>
                <a:cs typeface="Times New Roman"/>
              </a:rPr>
              <a:t>Garbary</a:t>
            </a:r>
            <a:r>
              <a:rPr lang="pl-PL" sz="1100">
                <a:latin typeface="Times New Roman"/>
                <a:cs typeface="Times New Roman"/>
              </a:rPr>
              <a:t> 53)</a:t>
            </a:r>
            <a:endParaRPr lang="en-US" sz="1100">
              <a:ea typeface="+mn-lt"/>
              <a:cs typeface="+mn-lt"/>
            </a:endParaRPr>
          </a:p>
          <a:p>
            <a:pPr>
              <a:buFont typeface="Wingdings" panose="020B0604020202020204" pitchFamily="34" charset="0"/>
              <a:buChar char="§"/>
            </a:pPr>
            <a:r>
              <a:rPr lang="pl-PL" sz="1100" cap="all">
                <a:latin typeface="Times New Roman"/>
                <a:cs typeface="Times New Roman"/>
              </a:rPr>
              <a:t>STARY RYNEK</a:t>
            </a:r>
            <a:endParaRPr lang="pl-PL" sz="1100">
              <a:ea typeface="+mn-lt"/>
              <a:cs typeface="+mn-lt"/>
            </a:endParaRPr>
          </a:p>
          <a:p>
            <a:pPr lvl="1">
              <a:buFont typeface="Wingdings" panose="020B0604020202020204" pitchFamily="34" charset="0"/>
              <a:buChar char="§"/>
            </a:pPr>
            <a:r>
              <a:rPr lang="pl-PL" sz="1100">
                <a:latin typeface="Times New Roman"/>
                <a:cs typeface="Times New Roman"/>
              </a:rPr>
              <a:t>Odwach (dziś: Muzeum Powstania Wielkopolskiego)</a:t>
            </a:r>
            <a:endParaRPr lang="en-US" sz="1100">
              <a:ea typeface="+mn-lt"/>
              <a:cs typeface="+mn-lt"/>
            </a:endParaRPr>
          </a:p>
          <a:p>
            <a:pPr lvl="1">
              <a:buFont typeface="Wingdings" panose="020B0604020202020204" pitchFamily="34" charset="0"/>
              <a:buChar char="§"/>
            </a:pPr>
            <a:r>
              <a:rPr lang="pl-PL" sz="1100">
                <a:latin typeface="Times New Roman"/>
                <a:cs typeface="Times New Roman"/>
              </a:rPr>
              <a:t>Nowy Ratusz (dziś Waga miejska)</a:t>
            </a:r>
            <a:endParaRPr lang="en-US" sz="1100">
              <a:ea typeface="+mn-lt"/>
              <a:cs typeface="+mn-lt"/>
            </a:endParaRPr>
          </a:p>
          <a:p>
            <a:pPr>
              <a:buFont typeface="Wingdings" panose="020B0604020202020204" pitchFamily="34" charset="0"/>
              <a:buChar char="§"/>
            </a:pPr>
            <a:r>
              <a:rPr lang="pl-PL" sz="1100" cap="all">
                <a:latin typeface="Times New Roman"/>
                <a:cs typeface="Times New Roman"/>
              </a:rPr>
              <a:t>PL. WOLNOŚCI</a:t>
            </a:r>
            <a:endParaRPr lang="pl-PL" sz="1100">
              <a:ea typeface="+mn-lt"/>
              <a:cs typeface="+mn-lt"/>
            </a:endParaRPr>
          </a:p>
          <a:p>
            <a:pPr lvl="1">
              <a:buFont typeface="Wingdings" panose="020B0604020202020204" pitchFamily="34" charset="0"/>
              <a:buChar char="§"/>
            </a:pPr>
            <a:r>
              <a:rPr lang="pl-PL" sz="1100">
                <a:latin typeface="Times New Roman"/>
                <a:cs typeface="Times New Roman"/>
              </a:rPr>
              <a:t>Prezydium Policji</a:t>
            </a:r>
            <a:endParaRPr lang="en-US" sz="1100">
              <a:ea typeface="+mn-lt"/>
              <a:cs typeface="+mn-lt"/>
            </a:endParaRPr>
          </a:p>
          <a:p>
            <a:pPr lvl="1">
              <a:buFont typeface="Wingdings" panose="020B0604020202020204" pitchFamily="34" charset="0"/>
              <a:buChar char="§"/>
            </a:pPr>
            <a:r>
              <a:rPr lang="pl-PL" sz="1100">
                <a:latin typeface="Times New Roman"/>
                <a:cs typeface="Times New Roman"/>
              </a:rPr>
              <a:t>Pensjonat Panien </a:t>
            </a:r>
            <a:r>
              <a:rPr lang="pl-PL" sz="1100" err="1">
                <a:latin typeface="Times New Roman"/>
                <a:cs typeface="Times New Roman"/>
              </a:rPr>
              <a:t>Goetzendorf</a:t>
            </a:r>
            <a:r>
              <a:rPr lang="pl-PL" sz="1100">
                <a:latin typeface="Times New Roman"/>
                <a:cs typeface="Times New Roman"/>
              </a:rPr>
              <a:t>-Grabowskich</a:t>
            </a:r>
            <a:endParaRPr lang="en-US" sz="1100">
              <a:ea typeface="+mn-lt"/>
              <a:cs typeface="+mn-lt"/>
            </a:endParaRPr>
          </a:p>
          <a:p>
            <a:pPr lvl="1">
              <a:buFont typeface="Wingdings" panose="020B0604020202020204" pitchFamily="34" charset="0"/>
              <a:buChar char="§"/>
            </a:pPr>
            <a:r>
              <a:rPr lang="pl-PL" sz="1100">
                <a:latin typeface="Times New Roman"/>
                <a:cs typeface="Times New Roman"/>
              </a:rPr>
              <a:t>Plac Wolności, tablica przed schodami do Arkadii</a:t>
            </a:r>
            <a:endParaRPr lang="pl-PL" sz="1100">
              <a:cs typeface="Calibri" panose="020F0502020204030204"/>
            </a:endParaRPr>
          </a:p>
        </p:txBody>
      </p:sp>
    </p:spTree>
    <p:extLst>
      <p:ext uri="{BB962C8B-B14F-4D97-AF65-F5344CB8AC3E}">
        <p14:creationId xmlns:p14="http://schemas.microsoft.com/office/powerpoint/2010/main" val="2708404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C8BDF-EE91-4784-94F1-E06A2C909D33}"/>
              </a:ext>
            </a:extLst>
          </p:cNvPr>
          <p:cNvSpPr>
            <a:spLocks noGrp="1"/>
          </p:cNvSpPr>
          <p:nvPr>
            <p:ph type="title"/>
          </p:nvPr>
        </p:nvSpPr>
        <p:spPr>
          <a:xfrm>
            <a:off x="762001" y="803325"/>
            <a:ext cx="5314536" cy="1325563"/>
          </a:xfrm>
        </p:spPr>
        <p:txBody>
          <a:bodyPr>
            <a:normAutofit/>
          </a:bodyPr>
          <a:lstStyle/>
          <a:p>
            <a:r>
              <a:rPr lang="pl-PL" cap="all">
                <a:latin typeface="Times New Roman"/>
                <a:cs typeface="Times New Roman"/>
              </a:rPr>
              <a:t>WLKP. ZACHODNIA:</a:t>
            </a:r>
            <a:endParaRPr lang="pl-PL"/>
          </a:p>
        </p:txBody>
      </p:sp>
      <p:sp>
        <p:nvSpPr>
          <p:cNvPr id="3" name="Content Placeholder 2">
            <a:extLst>
              <a:ext uri="{FF2B5EF4-FFF2-40B4-BE49-F238E27FC236}">
                <a16:creationId xmlns:a16="http://schemas.microsoft.com/office/drawing/2014/main" xmlns="" id="{88A75E7B-DC36-4DD2-8925-43688B227F0E}"/>
              </a:ext>
            </a:extLst>
          </p:cNvPr>
          <p:cNvSpPr>
            <a:spLocks noGrp="1"/>
          </p:cNvSpPr>
          <p:nvPr>
            <p:ph idx="1"/>
          </p:nvPr>
        </p:nvSpPr>
        <p:spPr>
          <a:xfrm>
            <a:off x="762000" y="2279018"/>
            <a:ext cx="5314543" cy="3375920"/>
          </a:xfrm>
        </p:spPr>
        <p:txBody>
          <a:bodyPr vert="horz" lIns="91440" tIns="45720" rIns="91440" bIns="45720" rtlCol="0" anchor="t">
            <a:normAutofit/>
          </a:bodyPr>
          <a:lstStyle/>
          <a:p>
            <a:pPr>
              <a:buFont typeface="Wingdings" panose="020B0604020202020204" pitchFamily="34" charset="0"/>
              <a:buChar char="§"/>
            </a:pPr>
            <a:endParaRPr lang="pl-PL" sz="14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LUSOWO</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Miejsce spoczynku Generała Józefa Dowbor-Muśnickiego</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ZBĄSZYŃ</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Pomnik powstańców</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WOLSZTYN</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Tablica pamiątkowa na budynku poczty</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RAKONIEWICE</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Cmentarz przy ul. Zamkowej, mogiła powstańców</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OPALENICA</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Pomnik obok Gimnazjum im. Gen. Kazimierza Sosnkowskiego</a:t>
            </a:r>
            <a:endParaRPr lang="en-US" sz="1100">
              <a:latin typeface="Times New Roman"/>
              <a:ea typeface="+mn-lt"/>
              <a:cs typeface="+mn-lt"/>
            </a:endParaRPr>
          </a:p>
          <a:p>
            <a:endParaRPr lang="en-US" sz="1400">
              <a:cs typeface="Calibri"/>
            </a:endParaRPr>
          </a:p>
        </p:txBody>
      </p:sp>
      <p:sp>
        <p:nvSpPr>
          <p:cNvPr id="9" name="Freeform: Shape 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xmlns="" id="{1A6F2D23-F502-4950-8D6D-3354F552E0E5}"/>
              </a:ext>
            </a:extLst>
          </p:cNvPr>
          <p:cNvPicPr>
            <a:picLocks noChangeAspect="1"/>
          </p:cNvPicPr>
          <p:nvPr/>
        </p:nvPicPr>
        <p:blipFill rotWithShape="1">
          <a:blip r:embed="rId2"/>
          <a:srcRect l="16780" r="20910"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270778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C2F827-2281-4ECA-B251-4CEAD5C51523}"/>
              </a:ext>
            </a:extLst>
          </p:cNvPr>
          <p:cNvSpPr>
            <a:spLocks noGrp="1"/>
          </p:cNvSpPr>
          <p:nvPr>
            <p:ph type="title"/>
          </p:nvPr>
        </p:nvSpPr>
        <p:spPr>
          <a:xfrm>
            <a:off x="6298123" y="399913"/>
            <a:ext cx="5259707" cy="1325563"/>
          </a:xfrm>
        </p:spPr>
        <p:txBody>
          <a:bodyPr>
            <a:normAutofit/>
          </a:bodyPr>
          <a:lstStyle/>
          <a:p>
            <a:r>
              <a:rPr lang="pl-PL" cap="all">
                <a:latin typeface="Times New Roman"/>
                <a:cs typeface="Calibri"/>
              </a:rPr>
              <a:t>WLKP. POŁUDNIOWA:</a:t>
            </a:r>
            <a:endParaRPr lang="pl-PL">
              <a:latin typeface="Times New Roman"/>
            </a:endParaRPr>
          </a:p>
        </p:txBody>
      </p:sp>
      <p:sp>
        <p:nvSpPr>
          <p:cNvPr id="9" name="Freeform: Shape 8">
            <a:extLst>
              <a:ext uri="{FF2B5EF4-FFF2-40B4-BE49-F238E27FC236}">
                <a16:creationId xmlns:a16="http://schemas.microsoft.com/office/drawing/2014/main" xmlns="" id="{357DD0D3-F869-46D0-944C-6EC60E19E3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xmlns="" id="{CB559C7A-1AFB-4D4F-90E2-9711A4AA1149}"/>
              </a:ext>
            </a:extLst>
          </p:cNvPr>
          <p:cNvPicPr>
            <a:picLocks noChangeAspect="1"/>
          </p:cNvPicPr>
          <p:nvPr/>
        </p:nvPicPr>
        <p:blipFill rotWithShape="1">
          <a:blip r:embed="rId2"/>
          <a:srcRect l="14047" r="10335"/>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xmlns="" id="{4BD2579F-A720-4BEF-ACF0-8B8C6E9F9B40}"/>
              </a:ext>
            </a:extLst>
          </p:cNvPr>
          <p:cNvSpPr>
            <a:spLocks noGrp="1"/>
          </p:cNvSpPr>
          <p:nvPr>
            <p:ph idx="1"/>
          </p:nvPr>
        </p:nvSpPr>
        <p:spPr>
          <a:xfrm>
            <a:off x="6298451" y="1786506"/>
            <a:ext cx="6174113" cy="4486995"/>
          </a:xfrm>
        </p:spPr>
        <p:txBody>
          <a:bodyPr vert="horz" lIns="91440" tIns="45720" rIns="91440" bIns="45720" rtlCol="0" anchor="t">
            <a:noAutofit/>
          </a:bodyPr>
          <a:lstStyle/>
          <a:p>
            <a:pPr>
              <a:buFont typeface="Wingdings" panose="020B0604020202020204" pitchFamily="34" charset="0"/>
              <a:buChar char="§"/>
            </a:pPr>
            <a:r>
              <a:rPr lang="pl-PL" sz="1100" cap="all">
                <a:latin typeface="Times New Roman"/>
                <a:ea typeface="+mn-lt"/>
                <a:cs typeface="+mn-lt"/>
              </a:rPr>
              <a:t>  GOŚCIEJEWICE</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Pomnik powstańców przy szosie z </a:t>
            </a:r>
            <a:r>
              <a:rPr lang="pl-PL" sz="1100" err="1">
                <a:latin typeface="Times New Roman"/>
                <a:ea typeface="+mn-lt"/>
                <a:cs typeface="+mn-lt"/>
              </a:rPr>
              <a:t>Ponieca</a:t>
            </a:r>
            <a:r>
              <a:rPr lang="pl-PL" sz="1100">
                <a:latin typeface="Times New Roman"/>
                <a:ea typeface="+mn-lt"/>
                <a:cs typeface="+mn-lt"/>
              </a:rPr>
              <a:t> do Bojanowa</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MOSINA</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Głaz z tablicą upamiętniającą Piotra Mocka</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OSIECZNA</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Słynne wiatraki pod Osieczną</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KROTOSZYN</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Dawny hotel Bazar</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ŚREM</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Wieża ciśnień i obelisk pamiątkowy</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KOŚCIAN</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Kościan, brama szpitala, tablica pamiątkowa</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MIESZKÓW</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Stanisław Taczak – Wielkopolanin z urodzenia</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BOCZKÓW</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Pomnik upamiętniający śmierć Jana </a:t>
            </a:r>
            <a:r>
              <a:rPr lang="pl-PL" sz="1100" err="1">
                <a:latin typeface="Times New Roman"/>
                <a:ea typeface="+mn-lt"/>
                <a:cs typeface="+mn-lt"/>
              </a:rPr>
              <a:t>Mertki</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KÓRNIK</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Tablica pamiątkowa na ścianie kamienicy</a:t>
            </a:r>
            <a:endParaRPr lang="en-US" sz="1100">
              <a:latin typeface="Times New Roman"/>
              <a:ea typeface="+mn-lt"/>
              <a:cs typeface="+mn-lt"/>
            </a:endParaRPr>
          </a:p>
          <a:p>
            <a:pPr>
              <a:buFont typeface="Wingdings" panose="020B0604020202020204" pitchFamily="34" charset="0"/>
              <a:buChar char="§"/>
            </a:pPr>
            <a:r>
              <a:rPr lang="pl-PL" sz="1100" cap="all">
                <a:latin typeface="Times New Roman"/>
                <a:ea typeface="+mn-lt"/>
                <a:cs typeface="+mn-lt"/>
              </a:rPr>
              <a:t>JAROCIN</a:t>
            </a:r>
            <a:endParaRPr lang="en-US" sz="1100">
              <a:latin typeface="Times New Roman"/>
              <a:ea typeface="+mn-lt"/>
              <a:cs typeface="+mn-lt"/>
            </a:endParaRPr>
          </a:p>
          <a:p>
            <a:pPr lvl="1">
              <a:buFont typeface="Wingdings" panose="020B0604020202020204" pitchFamily="34" charset="0"/>
              <a:buChar char="§"/>
            </a:pPr>
            <a:r>
              <a:rPr lang="pl-PL" sz="1100">
                <a:latin typeface="Times New Roman"/>
                <a:ea typeface="+mn-lt"/>
                <a:cs typeface="+mn-lt"/>
              </a:rPr>
              <a:t>Jarocin, koszary wojskowe</a:t>
            </a:r>
            <a:endParaRPr lang="en-US" sz="1100">
              <a:latin typeface="Times New Roman"/>
              <a:ea typeface="+mn-lt"/>
              <a:cs typeface="+mn-lt"/>
            </a:endParaRPr>
          </a:p>
          <a:p>
            <a:endParaRPr lang="en-US" sz="1100">
              <a:cs typeface="Calibri"/>
            </a:endParaRPr>
          </a:p>
        </p:txBody>
      </p:sp>
    </p:spTree>
    <p:extLst>
      <p:ext uri="{BB962C8B-B14F-4D97-AF65-F5344CB8AC3E}">
        <p14:creationId xmlns:p14="http://schemas.microsoft.com/office/powerpoint/2010/main" val="3103668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Obraz 7">
            <a:extLst>
              <a:ext uri="{FF2B5EF4-FFF2-40B4-BE49-F238E27FC236}">
                <a16:creationId xmlns:a16="http://schemas.microsoft.com/office/drawing/2014/main" xmlns="" id="{CEB0C473-2232-4CEE-8A26-FD2FBECB0776}"/>
              </a:ext>
            </a:extLst>
          </p:cNvPr>
          <p:cNvPicPr>
            <a:picLocks noChangeAspect="1"/>
          </p:cNvPicPr>
          <p:nvPr/>
        </p:nvPicPr>
        <p:blipFill rotWithShape="1">
          <a:blip r:embed="rId2"/>
          <a:srcRect t="8815" r="1" b="17566"/>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3" name="Freeform: Shape 15">
            <a:extLst>
              <a:ext uri="{FF2B5EF4-FFF2-40B4-BE49-F238E27FC236}">
                <a16:creationId xmlns:a16="http://schemas.microsoft.com/office/drawing/2014/main" xmlns="" id="{5FDF4720-5445-47BE-89FE-E40D1AE6F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Freeform: Shape 17">
            <a:extLst>
              <a:ext uri="{FF2B5EF4-FFF2-40B4-BE49-F238E27FC236}">
                <a16:creationId xmlns:a16="http://schemas.microsoft.com/office/drawing/2014/main" xmlns="" id="{AC8710B4-A815-4082-9E4F-F13A000709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B86104FE-8C14-401C-9BC1-D5C6BD17004F}"/>
              </a:ext>
            </a:extLst>
          </p:cNvPr>
          <p:cNvSpPr>
            <a:spLocks noGrp="1"/>
          </p:cNvSpPr>
          <p:nvPr>
            <p:ph type="title"/>
          </p:nvPr>
        </p:nvSpPr>
        <p:spPr>
          <a:xfrm>
            <a:off x="804673" y="680752"/>
            <a:ext cx="4782458" cy="1325563"/>
          </a:xfrm>
        </p:spPr>
        <p:txBody>
          <a:bodyPr>
            <a:normAutofit/>
          </a:bodyPr>
          <a:lstStyle/>
          <a:p>
            <a:r>
              <a:rPr lang="pl-PL">
                <a:latin typeface="Times New Roman"/>
                <a:ea typeface="+mj-lt"/>
                <a:cs typeface="+mj-lt"/>
              </a:rPr>
              <a:t>Ignacy Jan Paderewski</a:t>
            </a:r>
            <a:endParaRPr lang="pl-PL">
              <a:latin typeface="Times New Roman"/>
            </a:endParaRPr>
          </a:p>
        </p:txBody>
      </p:sp>
      <p:sp>
        <p:nvSpPr>
          <p:cNvPr id="3" name="Content Placeholder 2">
            <a:extLst>
              <a:ext uri="{FF2B5EF4-FFF2-40B4-BE49-F238E27FC236}">
                <a16:creationId xmlns:a16="http://schemas.microsoft.com/office/drawing/2014/main" xmlns="" id="{310EDEFF-9124-4A6D-AB7B-53B2D77E6692}"/>
              </a:ext>
            </a:extLst>
          </p:cNvPr>
          <p:cNvSpPr>
            <a:spLocks noGrp="1"/>
          </p:cNvSpPr>
          <p:nvPr>
            <p:ph idx="1"/>
          </p:nvPr>
        </p:nvSpPr>
        <p:spPr>
          <a:xfrm>
            <a:off x="804672" y="2305128"/>
            <a:ext cx="4782458" cy="3181684"/>
          </a:xfrm>
        </p:spPr>
        <p:txBody>
          <a:bodyPr vert="horz" lIns="91440" tIns="45720" rIns="91440" bIns="45720" rtlCol="0" anchor="t">
            <a:noAutofit/>
          </a:bodyPr>
          <a:lstStyle/>
          <a:p>
            <a:pPr marL="0" indent="0" algn="just">
              <a:buNone/>
            </a:pPr>
            <a:r>
              <a:rPr lang="pl-PL" sz="1100">
                <a:latin typeface="Times New Roman"/>
                <a:ea typeface="+mn-lt"/>
                <a:cs typeface="+mn-lt"/>
              </a:rPr>
              <a:t>Postać tego wybitnego pianisty i kompozytora zapisała się również na kartach historii Polski, gdyż Ignacy Jan Paderewski był znanym i cenionym działaczem niepodległościowym, który dzięki swoim międzynarodowym koneksjom przyniósł krajowi wymierne korzyści. Przed publicznymi występami na koncertach wygłaszał mowy, lobbując na rzecz Polski. Angażował się również w politykę państwa polskiego, obejmując urząd premiera niepodległej Polski (od 16stycznia do 9 grudnia 1919 r.).</a:t>
            </a:r>
            <a:endParaRPr lang="en-US" sz="1100">
              <a:latin typeface="Times New Roman"/>
              <a:ea typeface="+mn-lt"/>
              <a:cs typeface="+mn-lt"/>
            </a:endParaRPr>
          </a:p>
          <a:p>
            <a:pPr marL="0" indent="0" algn="just">
              <a:buNone/>
            </a:pPr>
            <a:r>
              <a:rPr lang="pl-PL" sz="1100">
                <a:latin typeface="Times New Roman"/>
                <a:ea typeface="+mn-lt"/>
                <a:cs typeface="+mn-lt"/>
              </a:rPr>
              <a:t>Dla Poznania i Wielkopolski Ignacy Jan Paderewsk</a:t>
            </a:r>
            <a:r>
              <a:rPr lang="pl-PL" sz="1100" b="1">
                <a:latin typeface="Times New Roman"/>
                <a:ea typeface="+mn-lt"/>
                <a:cs typeface="+mn-lt"/>
              </a:rPr>
              <a:t>i</a:t>
            </a:r>
            <a:r>
              <a:rPr lang="pl-PL" sz="1100">
                <a:latin typeface="Times New Roman"/>
                <a:ea typeface="+mn-lt"/>
                <a:cs typeface="+mn-lt"/>
              </a:rPr>
              <a:t> stał się symbolem walki o odzyskanie wolności spod niemieckiego panowania oraz walki o granicę zachodnią. Przypłynął do Gdańska 25 grudnia 1918 roku. Do Poznania, w którym pojawił się 26 grudnia 1918 roku, podróżował przez Piłę i Oborniki. Niemcy za wszelką cenę nie chcieli dopuścić do przyjazdu tak znamienitej osoby, mając świadomość zagrożenia, jakie mogłoby nieść ze sobą to wydarzenie. Ponieważ niemieckie interwencje okazały się nieskuteczne, w ostateczności wyłączono prąd na poznańskim dworcu. Przy blasku setek pochodni entuzjastyczne nastawione tysiące poznaniaków przywitały Ignacego Jana Paderewskiego pieśniami patriotycznymi. Wydarzenia dnia następnego doprowadziły do wybuchu Powstania Wielkopolskiego 1918/1919. Po patriotycznych marszach powitalnych pod hotelem Bazar, gdzie zatrzymał się wybitny pianista, przyszła kolej na kontrmanifestację niemiecką, skandującą hasła przynależności tych ziem do Niemiec. Po godzinie 17 padł pierwszy strzał…</a:t>
            </a:r>
            <a:endParaRPr lang="en-US" sz="1100">
              <a:latin typeface="Times New Roman"/>
              <a:ea typeface="+mn-lt"/>
              <a:cs typeface="+mn-lt"/>
            </a:endParaRPr>
          </a:p>
          <a:p>
            <a:pPr marL="0" indent="0" algn="just">
              <a:buNone/>
            </a:pPr>
            <a:endParaRPr lang="en-US" sz="1100">
              <a:cs typeface="Calibri"/>
            </a:endParaRPr>
          </a:p>
        </p:txBody>
      </p:sp>
    </p:spTree>
    <p:extLst>
      <p:ext uri="{BB962C8B-B14F-4D97-AF65-F5344CB8AC3E}">
        <p14:creationId xmlns:p14="http://schemas.microsoft.com/office/powerpoint/2010/main" val="4022141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A51EEE4-D0B1-4B75-B2B0-2D2BB1C5EC3A}"/>
              </a:ext>
            </a:extLst>
          </p:cNvPr>
          <p:cNvSpPr>
            <a:spLocks noGrp="1"/>
          </p:cNvSpPr>
          <p:nvPr>
            <p:ph type="title"/>
          </p:nvPr>
        </p:nvSpPr>
        <p:spPr>
          <a:xfrm>
            <a:off x="762001" y="106374"/>
            <a:ext cx="5314536" cy="1325563"/>
          </a:xfrm>
        </p:spPr>
        <p:txBody>
          <a:bodyPr>
            <a:normAutofit/>
          </a:bodyPr>
          <a:lstStyle/>
          <a:p>
            <a:r>
              <a:rPr lang="pl-PL">
                <a:latin typeface="Times New Roman"/>
                <a:cs typeface="Calibri"/>
              </a:rPr>
              <a:t>Józef Dowbor Muśnicki</a:t>
            </a:r>
            <a:endParaRPr lang="pl-PL">
              <a:latin typeface="Times New Roman"/>
            </a:endParaRPr>
          </a:p>
        </p:txBody>
      </p:sp>
      <p:sp>
        <p:nvSpPr>
          <p:cNvPr id="3" name="Symbol zastępczy zawartości 2">
            <a:extLst>
              <a:ext uri="{FF2B5EF4-FFF2-40B4-BE49-F238E27FC236}">
                <a16:creationId xmlns:a16="http://schemas.microsoft.com/office/drawing/2014/main" xmlns="" id="{1998695B-640A-4FCE-96D4-608E73644B1E}"/>
              </a:ext>
            </a:extLst>
          </p:cNvPr>
          <p:cNvSpPr>
            <a:spLocks noGrp="1"/>
          </p:cNvSpPr>
          <p:nvPr>
            <p:ph idx="1"/>
          </p:nvPr>
        </p:nvSpPr>
        <p:spPr>
          <a:xfrm>
            <a:off x="762000" y="1563482"/>
            <a:ext cx="5314543" cy="3375920"/>
          </a:xfrm>
        </p:spPr>
        <p:txBody>
          <a:bodyPr vert="horz" lIns="91440" tIns="45720" rIns="91440" bIns="45720" rtlCol="0" anchor="t">
            <a:noAutofit/>
          </a:bodyPr>
          <a:lstStyle/>
          <a:p>
            <a:pPr marL="0" indent="0" algn="just">
              <a:buNone/>
            </a:pPr>
            <a:r>
              <a:rPr lang="pl-PL" sz="1100">
                <a:latin typeface="Times New Roman"/>
                <a:ea typeface="+mn-lt"/>
                <a:cs typeface="+mn-lt"/>
              </a:rPr>
              <a:t>Głównodowodzący siłami powstańczymi od 16 stycznia 1919 roku </a:t>
            </a:r>
            <a:r>
              <a:rPr lang="pl-PL" sz="1100" b="1">
                <a:latin typeface="Times New Roman"/>
                <a:ea typeface="+mn-lt"/>
                <a:cs typeface="+mn-lt"/>
              </a:rPr>
              <a:t>Józef Dowbor-Muśnicki</a:t>
            </a:r>
            <a:r>
              <a:rPr lang="pl-PL" sz="1100">
                <a:latin typeface="Times New Roman"/>
                <a:ea typeface="+mn-lt"/>
                <a:cs typeface="+mn-lt"/>
              </a:rPr>
              <a:t> poprowadził nowo utworzoną Armię Wielkopolską do zwycięstwa nad Niemcami. Przysłany do Poznania przez Józefa Piłsudskiego – podobno w celu ograniczenia jego popularności w wojsku i prawdopodobieństwa konfliktu z odmiennymi mentalnie Wielkopolanami – z powierzonych zadań generał wywiązał się znakomicie, dowodząc umiejętnie podległymi mu oddziałami. Mieszkał przy ul. Mylnej 15 na poznańskich Jeżycach, a następnie w Lusowie i Batorowie koło Poznania.</a:t>
            </a:r>
            <a:endParaRPr lang="pl-PL" sz="1100">
              <a:latin typeface="Calibri" panose="020F0502020204030204"/>
              <a:ea typeface="+mn-lt"/>
              <a:cs typeface="+mn-lt"/>
            </a:endParaRPr>
          </a:p>
          <a:p>
            <a:pPr marL="0" indent="0" algn="just">
              <a:buNone/>
            </a:pPr>
            <a:r>
              <a:rPr lang="pl-PL" sz="1100">
                <a:latin typeface="Times New Roman"/>
                <a:ea typeface="+mn-lt"/>
                <a:cs typeface="+mn-lt"/>
              </a:rPr>
              <a:t>Urodził się w Garbowie koło Sandomierza. Swoje życie związał szybko z wojskiem, bo już w wieku 14 lat został adeptem szkoły kadetów im. Mikołaja I w Petersburgu. Kontynuował naukę w Konstantynowskiej Szkole Wojskowej, by ostatecznie złożyć egzaminy do Akademii Sztabu Generalnego, również w Petersburgu. Ciekawostką jest fakt, iż w celu dostania się na tą uczelnię młody oficer zmienił wyznanie, gdyż z uwagi na niechęć wykładowców Akademii do wiary katolickiej, musiał dokonać konwersji na kalwinizm (protestantyzm).</a:t>
            </a:r>
          </a:p>
          <a:p>
            <a:pPr marL="0" indent="0" algn="just">
              <a:buNone/>
            </a:pPr>
            <a:r>
              <a:rPr lang="pl-PL" sz="1100">
                <a:latin typeface="Times New Roman"/>
                <a:ea typeface="+mn-lt"/>
                <a:cs typeface="+mn-lt"/>
              </a:rPr>
              <a:t>W I wojnie światowej (1914-1918) walczył w szeregach armii rosyjskiej, dowodząc na szczeblu dywizji, a następnie już ze szlifami generalskimi korpusem armijnym. W sierpniu 1917 roku objął dowództwo tworzonego przez siebie I Korpusu Polskiego w Rosji (tzw. </a:t>
            </a:r>
            <a:r>
              <a:rPr lang="pl-PL" sz="1100" err="1">
                <a:latin typeface="Times New Roman"/>
                <a:ea typeface="+mn-lt"/>
                <a:cs typeface="+mn-lt"/>
              </a:rPr>
              <a:t>dowborczycy</a:t>
            </a:r>
            <a:r>
              <a:rPr lang="pl-PL" sz="1100">
                <a:latin typeface="Times New Roman"/>
                <a:ea typeface="+mn-lt"/>
                <a:cs typeface="+mn-lt"/>
              </a:rPr>
              <a:t>), którego zadaniem było jak najszybsze skierowanie na front przeciw niemiecki. Ostatecznie jednak korpus brał udział w walkach wojny domowej w Rosji (1917-1921). Za zasługi wojenne odznaczany był orderami Imperium Rosyjskiego, a także orderami angielskim oraz chińskim (paradoksalnie – nie otrzymał żadnego odznaczenia polskiego).</a:t>
            </a:r>
          </a:p>
          <a:p>
            <a:pPr marL="0" indent="0" algn="just">
              <a:buNone/>
            </a:pPr>
            <a:r>
              <a:rPr lang="pl-PL" sz="1100">
                <a:latin typeface="Times New Roman"/>
                <a:ea typeface="+mn-lt"/>
                <a:cs typeface="+mn-lt"/>
              </a:rPr>
              <a:t>Jednym z problemów oddziałów powstańczych był brak wyższej kadry oficerskiej. W myśl polityki armii niemieckiej, niewielu Polakom powierzano dowództwo wysokiego czy nawet średniego szczebla, co oczywiście powodowane było obawą przed nabyciem umiejętności kierowania związkami taktycznymi, które mogłyby ewentualnie stanowić o przyszłej polskiej sile oficerskiej skierowanej przeciw Niemcom. W takich okolicznościach Komisariat NRL zdecydował powierzyć dowództwo Stanisławowi Taczakowi, któremu podniesiono szarżę do rangi majora. Tymczasowa komendantura miała zostać złożona do czasu przyjazdu oficera wyższego stopniem. W tym celu prowadzono rozmowy z Warszawą, skąd właśnie 8 stycznia 1919 roku przyjechał generał Józef Dowbor-Muśnicki.</a:t>
            </a:r>
          </a:p>
          <a:p>
            <a:pPr marL="0" indent="0" algn="just">
              <a:buNone/>
            </a:pPr>
            <a:endParaRPr lang="pl-PL" sz="1100">
              <a:cs typeface="Calibri"/>
            </a:endParaRPr>
          </a:p>
        </p:txBody>
      </p:sp>
      <p:sp>
        <p:nvSpPr>
          <p:cNvPr id="19" name="Freeform: Shape 1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xmlns="" id="{354D6794-E5C2-472E-9106-42713E18636D}"/>
              </a:ext>
            </a:extLst>
          </p:cNvPr>
          <p:cNvPicPr>
            <a:picLocks noChangeAspect="1"/>
          </p:cNvPicPr>
          <p:nvPr/>
        </p:nvPicPr>
        <p:blipFill rotWithShape="1">
          <a:blip r:embed="rId2"/>
          <a:srcRect t="4884" r="1" b="22635"/>
          <a:stretch/>
        </p:blipFill>
        <p:spPr>
          <a:xfrm>
            <a:off x="6751433" y="-845"/>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2064864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1275</Words>
  <Application>Microsoft Office PowerPoint</Application>
  <PresentationFormat>Niestandardowy</PresentationFormat>
  <Paragraphs>175</Paragraphs>
  <Slides>19</Slides>
  <Notes>0</Notes>
  <HiddenSlides>0</HiddenSlides>
  <MMClips>0</MMClips>
  <ScaleCrop>false</ScaleCrop>
  <HeadingPairs>
    <vt:vector size="4" baseType="variant">
      <vt:variant>
        <vt:lpstr>Motyw</vt:lpstr>
      </vt:variant>
      <vt:variant>
        <vt:i4>1</vt:i4>
      </vt:variant>
      <vt:variant>
        <vt:lpstr>Tytuły slajdów</vt:lpstr>
      </vt:variant>
      <vt:variant>
        <vt:i4>19</vt:i4>
      </vt:variant>
    </vt:vector>
  </HeadingPairs>
  <TitlesOfParts>
    <vt:vector size="20" baseType="lpstr">
      <vt:lpstr>Motyw pakietu Office</vt:lpstr>
      <vt:lpstr>Powstanie wielkopolskie </vt:lpstr>
      <vt:lpstr>Prezentacja programu PowerPoint</vt:lpstr>
      <vt:lpstr>WLKP. WSCHODNIA: </vt:lpstr>
      <vt:lpstr>POZNAŃ:</vt:lpstr>
      <vt:lpstr>POZNAŃ:</vt:lpstr>
      <vt:lpstr>WLKP. ZACHODNIA:</vt:lpstr>
      <vt:lpstr>WLKP. POŁUDNIOWA:</vt:lpstr>
      <vt:lpstr>Ignacy Jan Paderewski</vt:lpstr>
      <vt:lpstr>Józef Dowbor Muśnicki</vt:lpstr>
      <vt:lpstr>Stanisław Taczak</vt:lpstr>
      <vt:lpstr>Kazimierz Grudzielski</vt:lpstr>
      <vt:lpstr>Franciszek Ratajczak</vt:lpstr>
      <vt:lpstr>Leon Prauziński</vt:lpstr>
      <vt:lpstr>Marcin Rożek</vt:lpstr>
      <vt:lpstr>Prezentacja programu PowerPoint</vt:lpstr>
      <vt:lpstr>Prezentacja programu PowerPoint</vt:lpstr>
      <vt:lpstr>Prezentacja programu PowerPoint</vt:lpstr>
      <vt:lpstr>Bibliografia </vt:lpstr>
      <vt:lpstr>Prezentację wykonali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User</dc:creator>
  <cp:lastModifiedBy>User</cp:lastModifiedBy>
  <cp:revision>2</cp:revision>
  <dcterms:created xsi:type="dcterms:W3CDTF">2020-12-22T18:20:02Z</dcterms:created>
  <dcterms:modified xsi:type="dcterms:W3CDTF">2020-12-28T10:28:19Z</dcterms:modified>
</cp:coreProperties>
</file>