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3" r:id="rId14"/>
    <p:sldId id="272" r:id="rId15"/>
    <p:sldId id="265" r:id="rId16"/>
    <p:sldId id="274" r:id="rId17"/>
    <p:sldId id="275" r:id="rId18"/>
    <p:sldId id="276" r:id="rId19"/>
    <p:sldId id="277" r:id="rId20"/>
    <p:sldId id="278" r:id="rId21"/>
    <p:sldId id="279" r:id="rId22"/>
    <p:sldId id="280" r:id="rId23"/>
    <p:sldId id="281" r:id="rId24"/>
    <p:sldId id="282" r:id="rId25"/>
    <p:sldId id="289" r:id="rId26"/>
    <p:sldId id="283" r:id="rId27"/>
    <p:sldId id="284" r:id="rId28"/>
    <p:sldId id="288" r:id="rId29"/>
    <p:sldId id="287" r:id="rId30"/>
    <p:sldId id="285" r:id="rId31"/>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78B90-D88D-D03D-D9E5-0A5FB7137E17}" v="24" dt="2020-12-21T20:04:38.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CAE2904-8930-414C-9A9F-96241E82E83E}"/>
              </a:ext>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C1330B01-9495-442E-83F8-2A84C16A6E7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08D69445-271B-4A87-9B2C-5B006197D2BF}"/>
              </a:ext>
            </a:extLst>
          </p:cNvPr>
          <p:cNvSpPr>
            <a:spLocks noGrp="1"/>
          </p:cNvSpPr>
          <p:nvPr>
            <p:ph type="dt" sz="half" idx="10"/>
          </p:nvPr>
        </p:nvSpPr>
        <p:spPr/>
        <p:txBody>
          <a:bodyPr/>
          <a:lstStyle>
            <a:lvl1pPr>
              <a:defRPr/>
            </a:lvl1pPr>
          </a:lstStyle>
          <a:p>
            <a:endParaRPr lang="pl-PL" altLang="pl-PL"/>
          </a:p>
        </p:txBody>
      </p:sp>
      <p:sp>
        <p:nvSpPr>
          <p:cNvPr id="5" name="Symbol zastępczy stopki 4">
            <a:extLst>
              <a:ext uri="{FF2B5EF4-FFF2-40B4-BE49-F238E27FC236}">
                <a16:creationId xmlns:a16="http://schemas.microsoft.com/office/drawing/2014/main" xmlns="" id="{97AE9D6E-BB10-45B1-9814-C14889CC5DA0}"/>
              </a:ext>
            </a:extLst>
          </p:cNvPr>
          <p:cNvSpPr>
            <a:spLocks noGrp="1"/>
          </p:cNvSpPr>
          <p:nvPr>
            <p:ph type="ftr" sz="quarter" idx="11"/>
          </p:nvPr>
        </p:nvSpPr>
        <p:spPr/>
        <p:txBody>
          <a:bodyPr/>
          <a:lstStyle>
            <a:lvl1pPr>
              <a:defRPr/>
            </a:lvl1pPr>
          </a:lstStyle>
          <a:p>
            <a:endParaRPr lang="pl-PL" altLang="pl-PL"/>
          </a:p>
        </p:txBody>
      </p:sp>
      <p:sp>
        <p:nvSpPr>
          <p:cNvPr id="6" name="Symbol zastępczy numeru slajdu 5">
            <a:extLst>
              <a:ext uri="{FF2B5EF4-FFF2-40B4-BE49-F238E27FC236}">
                <a16:creationId xmlns:a16="http://schemas.microsoft.com/office/drawing/2014/main" xmlns="" id="{4550A099-BEBC-4644-938A-E69C07259484}"/>
              </a:ext>
            </a:extLst>
          </p:cNvPr>
          <p:cNvSpPr>
            <a:spLocks noGrp="1"/>
          </p:cNvSpPr>
          <p:nvPr>
            <p:ph type="sldNum" sz="quarter" idx="12"/>
          </p:nvPr>
        </p:nvSpPr>
        <p:spPr/>
        <p:txBody>
          <a:bodyPr/>
          <a:lstStyle>
            <a:lvl1pPr>
              <a:defRPr/>
            </a:lvl1pPr>
          </a:lstStyle>
          <a:p>
            <a:fld id="{BDA0B4AD-468C-498A-AC5B-6B70C1BECE27}" type="slidenum">
              <a:rPr lang="pl-PL" altLang="pl-PL"/>
              <a:pPr/>
              <a:t>‹#›</a:t>
            </a:fld>
            <a:endParaRPr lang="pl-PL" altLang="pl-PL"/>
          </a:p>
        </p:txBody>
      </p:sp>
    </p:spTree>
    <p:extLst>
      <p:ext uri="{BB962C8B-B14F-4D97-AF65-F5344CB8AC3E}">
        <p14:creationId xmlns:p14="http://schemas.microsoft.com/office/powerpoint/2010/main" val="84972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3EB109D-819B-4528-8203-F23129C7992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BCCDC41B-3EC6-407A-994F-A20B8832B7D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EDB99FEC-979A-4D56-A12D-EBD351FD63B4}"/>
              </a:ext>
            </a:extLst>
          </p:cNvPr>
          <p:cNvSpPr>
            <a:spLocks noGrp="1"/>
          </p:cNvSpPr>
          <p:nvPr>
            <p:ph type="dt" sz="half" idx="10"/>
          </p:nvPr>
        </p:nvSpPr>
        <p:spPr/>
        <p:txBody>
          <a:bodyPr/>
          <a:lstStyle>
            <a:lvl1pPr>
              <a:defRPr/>
            </a:lvl1pPr>
          </a:lstStyle>
          <a:p>
            <a:endParaRPr lang="pl-PL" altLang="pl-PL"/>
          </a:p>
        </p:txBody>
      </p:sp>
      <p:sp>
        <p:nvSpPr>
          <p:cNvPr id="5" name="Symbol zastępczy stopki 4">
            <a:extLst>
              <a:ext uri="{FF2B5EF4-FFF2-40B4-BE49-F238E27FC236}">
                <a16:creationId xmlns:a16="http://schemas.microsoft.com/office/drawing/2014/main" xmlns="" id="{FEC267B8-1661-454F-A866-4BECB1D80FF7}"/>
              </a:ext>
            </a:extLst>
          </p:cNvPr>
          <p:cNvSpPr>
            <a:spLocks noGrp="1"/>
          </p:cNvSpPr>
          <p:nvPr>
            <p:ph type="ftr" sz="quarter" idx="11"/>
          </p:nvPr>
        </p:nvSpPr>
        <p:spPr/>
        <p:txBody>
          <a:bodyPr/>
          <a:lstStyle>
            <a:lvl1pPr>
              <a:defRPr/>
            </a:lvl1pPr>
          </a:lstStyle>
          <a:p>
            <a:endParaRPr lang="pl-PL" altLang="pl-PL"/>
          </a:p>
        </p:txBody>
      </p:sp>
      <p:sp>
        <p:nvSpPr>
          <p:cNvPr id="6" name="Symbol zastępczy numeru slajdu 5">
            <a:extLst>
              <a:ext uri="{FF2B5EF4-FFF2-40B4-BE49-F238E27FC236}">
                <a16:creationId xmlns:a16="http://schemas.microsoft.com/office/drawing/2014/main" xmlns="" id="{9E35FCB8-89D1-442B-8EFA-5F5D8DBF9DD9}"/>
              </a:ext>
            </a:extLst>
          </p:cNvPr>
          <p:cNvSpPr>
            <a:spLocks noGrp="1"/>
          </p:cNvSpPr>
          <p:nvPr>
            <p:ph type="sldNum" sz="quarter" idx="12"/>
          </p:nvPr>
        </p:nvSpPr>
        <p:spPr/>
        <p:txBody>
          <a:bodyPr/>
          <a:lstStyle>
            <a:lvl1pPr>
              <a:defRPr/>
            </a:lvl1pPr>
          </a:lstStyle>
          <a:p>
            <a:fld id="{E8592C5F-B7BD-4FDD-891B-608F36F10B7A}" type="slidenum">
              <a:rPr lang="pl-PL" altLang="pl-PL"/>
              <a:pPr/>
              <a:t>‹#›</a:t>
            </a:fld>
            <a:endParaRPr lang="pl-PL" altLang="pl-PL"/>
          </a:p>
        </p:txBody>
      </p:sp>
    </p:spTree>
    <p:extLst>
      <p:ext uri="{BB962C8B-B14F-4D97-AF65-F5344CB8AC3E}">
        <p14:creationId xmlns:p14="http://schemas.microsoft.com/office/powerpoint/2010/main" val="880409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31C57F80-F844-41F6-B086-2918C48ED21B}"/>
              </a:ext>
            </a:extLst>
          </p:cNvPr>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F93A14B5-8B11-4059-9CAB-593AC96167ED}"/>
              </a:ext>
            </a:extLst>
          </p:cNvPr>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16ADB003-8E02-4B85-8DDD-4FF1F2E5089A}"/>
              </a:ext>
            </a:extLst>
          </p:cNvPr>
          <p:cNvSpPr>
            <a:spLocks noGrp="1"/>
          </p:cNvSpPr>
          <p:nvPr>
            <p:ph type="dt" sz="half" idx="10"/>
          </p:nvPr>
        </p:nvSpPr>
        <p:spPr/>
        <p:txBody>
          <a:bodyPr/>
          <a:lstStyle>
            <a:lvl1pPr>
              <a:defRPr/>
            </a:lvl1pPr>
          </a:lstStyle>
          <a:p>
            <a:endParaRPr lang="pl-PL" altLang="pl-PL"/>
          </a:p>
        </p:txBody>
      </p:sp>
      <p:sp>
        <p:nvSpPr>
          <p:cNvPr id="5" name="Symbol zastępczy stopki 4">
            <a:extLst>
              <a:ext uri="{FF2B5EF4-FFF2-40B4-BE49-F238E27FC236}">
                <a16:creationId xmlns:a16="http://schemas.microsoft.com/office/drawing/2014/main" xmlns="" id="{32AA9665-6A84-4EBF-BED2-5468AC47A23B}"/>
              </a:ext>
            </a:extLst>
          </p:cNvPr>
          <p:cNvSpPr>
            <a:spLocks noGrp="1"/>
          </p:cNvSpPr>
          <p:nvPr>
            <p:ph type="ftr" sz="quarter" idx="11"/>
          </p:nvPr>
        </p:nvSpPr>
        <p:spPr/>
        <p:txBody>
          <a:bodyPr/>
          <a:lstStyle>
            <a:lvl1pPr>
              <a:defRPr/>
            </a:lvl1pPr>
          </a:lstStyle>
          <a:p>
            <a:endParaRPr lang="pl-PL" altLang="pl-PL"/>
          </a:p>
        </p:txBody>
      </p:sp>
      <p:sp>
        <p:nvSpPr>
          <p:cNvPr id="6" name="Symbol zastępczy numeru slajdu 5">
            <a:extLst>
              <a:ext uri="{FF2B5EF4-FFF2-40B4-BE49-F238E27FC236}">
                <a16:creationId xmlns:a16="http://schemas.microsoft.com/office/drawing/2014/main" xmlns="" id="{29B532B2-E30A-49D4-86B2-38B61E90E6CB}"/>
              </a:ext>
            </a:extLst>
          </p:cNvPr>
          <p:cNvSpPr>
            <a:spLocks noGrp="1"/>
          </p:cNvSpPr>
          <p:nvPr>
            <p:ph type="sldNum" sz="quarter" idx="12"/>
          </p:nvPr>
        </p:nvSpPr>
        <p:spPr/>
        <p:txBody>
          <a:bodyPr/>
          <a:lstStyle>
            <a:lvl1pPr>
              <a:defRPr/>
            </a:lvl1pPr>
          </a:lstStyle>
          <a:p>
            <a:fld id="{FF9AA89B-2345-4EED-AA33-0B9CBE3685DD}" type="slidenum">
              <a:rPr lang="pl-PL" altLang="pl-PL"/>
              <a:pPr/>
              <a:t>‹#›</a:t>
            </a:fld>
            <a:endParaRPr lang="pl-PL" altLang="pl-PL"/>
          </a:p>
        </p:txBody>
      </p:sp>
    </p:spTree>
    <p:extLst>
      <p:ext uri="{BB962C8B-B14F-4D97-AF65-F5344CB8AC3E}">
        <p14:creationId xmlns:p14="http://schemas.microsoft.com/office/powerpoint/2010/main" val="1868478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679C282-6144-4ABF-AC59-7A4BAFA18F6A}"/>
              </a:ext>
            </a:extLst>
          </p:cNvPr>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C30C6CDE-C4B6-4321-A30D-24A64A67282C}"/>
              </a:ext>
            </a:extLst>
          </p:cNvPr>
          <p:cNvSpPr>
            <a:spLocks noGrp="1"/>
          </p:cNvSpPr>
          <p:nvPr>
            <p:ph type="body"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9ECAA86C-A8D1-4FFA-B77A-C9B6B2F33375}"/>
              </a:ext>
            </a:extLst>
          </p:cNvPr>
          <p:cNvSpPr>
            <a:spLocks noGrp="1"/>
          </p:cNvSpPr>
          <p:nvPr>
            <p:ph sz="half" idx="2"/>
          </p:nvPr>
        </p:nvSpPr>
        <p:spPr>
          <a:xfrm>
            <a:off x="4648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954E8437-EC02-42EB-804D-F346FB7965B3}"/>
              </a:ext>
            </a:extLst>
          </p:cNvPr>
          <p:cNvSpPr>
            <a:spLocks noGrp="1"/>
          </p:cNvSpPr>
          <p:nvPr>
            <p:ph type="dt" sz="half" idx="10"/>
          </p:nvPr>
        </p:nvSpPr>
        <p:spPr>
          <a:xfrm>
            <a:off x="457200" y="6245225"/>
            <a:ext cx="2133600" cy="476250"/>
          </a:xfrm>
        </p:spPr>
        <p:txBody>
          <a:bodyPr/>
          <a:lstStyle>
            <a:lvl1pPr>
              <a:defRPr/>
            </a:lvl1pPr>
          </a:lstStyle>
          <a:p>
            <a:endParaRPr lang="pl-PL" altLang="pl-PL"/>
          </a:p>
        </p:txBody>
      </p:sp>
      <p:sp>
        <p:nvSpPr>
          <p:cNvPr id="6" name="Symbol zastępczy stopki 5">
            <a:extLst>
              <a:ext uri="{FF2B5EF4-FFF2-40B4-BE49-F238E27FC236}">
                <a16:creationId xmlns:a16="http://schemas.microsoft.com/office/drawing/2014/main" xmlns="" id="{22CF16D8-F719-4851-9E56-09909F49D1EE}"/>
              </a:ext>
            </a:extLst>
          </p:cNvPr>
          <p:cNvSpPr>
            <a:spLocks noGrp="1"/>
          </p:cNvSpPr>
          <p:nvPr>
            <p:ph type="ftr" sz="quarter" idx="11"/>
          </p:nvPr>
        </p:nvSpPr>
        <p:spPr>
          <a:xfrm>
            <a:off x="3124200" y="6245225"/>
            <a:ext cx="2895600" cy="476250"/>
          </a:xfrm>
        </p:spPr>
        <p:txBody>
          <a:bodyPr/>
          <a:lstStyle>
            <a:lvl1pPr>
              <a:defRPr/>
            </a:lvl1pPr>
          </a:lstStyle>
          <a:p>
            <a:endParaRPr lang="pl-PL" altLang="pl-PL"/>
          </a:p>
        </p:txBody>
      </p:sp>
      <p:sp>
        <p:nvSpPr>
          <p:cNvPr id="7" name="Symbol zastępczy numeru slajdu 6">
            <a:extLst>
              <a:ext uri="{FF2B5EF4-FFF2-40B4-BE49-F238E27FC236}">
                <a16:creationId xmlns:a16="http://schemas.microsoft.com/office/drawing/2014/main" xmlns="" id="{A0405FEA-D31A-4F36-8D77-42C887F4F142}"/>
              </a:ext>
            </a:extLst>
          </p:cNvPr>
          <p:cNvSpPr>
            <a:spLocks noGrp="1"/>
          </p:cNvSpPr>
          <p:nvPr>
            <p:ph type="sldNum" sz="quarter" idx="12"/>
          </p:nvPr>
        </p:nvSpPr>
        <p:spPr>
          <a:xfrm>
            <a:off x="6553200" y="6245225"/>
            <a:ext cx="2133600" cy="476250"/>
          </a:xfrm>
        </p:spPr>
        <p:txBody>
          <a:bodyPr/>
          <a:lstStyle>
            <a:lvl1pPr>
              <a:defRPr/>
            </a:lvl1pPr>
          </a:lstStyle>
          <a:p>
            <a:fld id="{925C755F-B14D-4AE1-9053-96989E390F88}" type="slidenum">
              <a:rPr lang="pl-PL" altLang="pl-PL"/>
              <a:pPr/>
              <a:t>‹#›</a:t>
            </a:fld>
            <a:endParaRPr lang="pl-PL" altLang="pl-PL"/>
          </a:p>
        </p:txBody>
      </p:sp>
    </p:spTree>
    <p:extLst>
      <p:ext uri="{BB962C8B-B14F-4D97-AF65-F5344CB8AC3E}">
        <p14:creationId xmlns:p14="http://schemas.microsoft.com/office/powerpoint/2010/main" val="354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AC9AC32-F738-4BE7-A103-ED08438D2B1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CC5CBA9B-EF6F-426F-9CC0-C03B97956F2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EA57F914-8272-46E3-BCCD-F1205C6B5BAE}"/>
              </a:ext>
            </a:extLst>
          </p:cNvPr>
          <p:cNvSpPr>
            <a:spLocks noGrp="1"/>
          </p:cNvSpPr>
          <p:nvPr>
            <p:ph type="dt" sz="half" idx="10"/>
          </p:nvPr>
        </p:nvSpPr>
        <p:spPr/>
        <p:txBody>
          <a:bodyPr/>
          <a:lstStyle>
            <a:lvl1pPr>
              <a:defRPr/>
            </a:lvl1pPr>
          </a:lstStyle>
          <a:p>
            <a:endParaRPr lang="pl-PL" altLang="pl-PL"/>
          </a:p>
        </p:txBody>
      </p:sp>
      <p:sp>
        <p:nvSpPr>
          <p:cNvPr id="5" name="Symbol zastępczy stopki 4">
            <a:extLst>
              <a:ext uri="{FF2B5EF4-FFF2-40B4-BE49-F238E27FC236}">
                <a16:creationId xmlns:a16="http://schemas.microsoft.com/office/drawing/2014/main" xmlns="" id="{58392CC0-AC9E-43C7-A556-5530EB51BD8B}"/>
              </a:ext>
            </a:extLst>
          </p:cNvPr>
          <p:cNvSpPr>
            <a:spLocks noGrp="1"/>
          </p:cNvSpPr>
          <p:nvPr>
            <p:ph type="ftr" sz="quarter" idx="11"/>
          </p:nvPr>
        </p:nvSpPr>
        <p:spPr/>
        <p:txBody>
          <a:bodyPr/>
          <a:lstStyle>
            <a:lvl1pPr>
              <a:defRPr/>
            </a:lvl1pPr>
          </a:lstStyle>
          <a:p>
            <a:endParaRPr lang="pl-PL" altLang="pl-PL"/>
          </a:p>
        </p:txBody>
      </p:sp>
      <p:sp>
        <p:nvSpPr>
          <p:cNvPr id="6" name="Symbol zastępczy numeru slajdu 5">
            <a:extLst>
              <a:ext uri="{FF2B5EF4-FFF2-40B4-BE49-F238E27FC236}">
                <a16:creationId xmlns:a16="http://schemas.microsoft.com/office/drawing/2014/main" xmlns="" id="{A7F285D1-F433-421D-BAEB-B42E2B8973CF}"/>
              </a:ext>
            </a:extLst>
          </p:cNvPr>
          <p:cNvSpPr>
            <a:spLocks noGrp="1"/>
          </p:cNvSpPr>
          <p:nvPr>
            <p:ph type="sldNum" sz="quarter" idx="12"/>
          </p:nvPr>
        </p:nvSpPr>
        <p:spPr/>
        <p:txBody>
          <a:bodyPr/>
          <a:lstStyle>
            <a:lvl1pPr>
              <a:defRPr/>
            </a:lvl1pPr>
          </a:lstStyle>
          <a:p>
            <a:fld id="{2E34A1E4-5A22-4480-8FBB-18C73D91FB56}" type="slidenum">
              <a:rPr lang="pl-PL" altLang="pl-PL"/>
              <a:pPr/>
              <a:t>‹#›</a:t>
            </a:fld>
            <a:endParaRPr lang="pl-PL" altLang="pl-PL"/>
          </a:p>
        </p:txBody>
      </p:sp>
    </p:spTree>
    <p:extLst>
      <p:ext uri="{BB962C8B-B14F-4D97-AF65-F5344CB8AC3E}">
        <p14:creationId xmlns:p14="http://schemas.microsoft.com/office/powerpoint/2010/main" val="1508648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FC3A0C8-5B39-4AC5-9A08-4B2B58234780}"/>
              </a:ext>
            </a:extLst>
          </p:cNvPr>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4690E82E-0197-4ED4-85E6-22C9F539062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291761B4-9C3B-4F10-9519-D4DAB2620212}"/>
              </a:ext>
            </a:extLst>
          </p:cNvPr>
          <p:cNvSpPr>
            <a:spLocks noGrp="1"/>
          </p:cNvSpPr>
          <p:nvPr>
            <p:ph type="dt" sz="half" idx="10"/>
          </p:nvPr>
        </p:nvSpPr>
        <p:spPr/>
        <p:txBody>
          <a:bodyPr/>
          <a:lstStyle>
            <a:lvl1pPr>
              <a:defRPr/>
            </a:lvl1pPr>
          </a:lstStyle>
          <a:p>
            <a:endParaRPr lang="pl-PL" altLang="pl-PL"/>
          </a:p>
        </p:txBody>
      </p:sp>
      <p:sp>
        <p:nvSpPr>
          <p:cNvPr id="5" name="Symbol zastępczy stopki 4">
            <a:extLst>
              <a:ext uri="{FF2B5EF4-FFF2-40B4-BE49-F238E27FC236}">
                <a16:creationId xmlns:a16="http://schemas.microsoft.com/office/drawing/2014/main" xmlns="" id="{583F528A-1B66-4D92-A6A4-D9116C401CFB}"/>
              </a:ext>
            </a:extLst>
          </p:cNvPr>
          <p:cNvSpPr>
            <a:spLocks noGrp="1"/>
          </p:cNvSpPr>
          <p:nvPr>
            <p:ph type="ftr" sz="quarter" idx="11"/>
          </p:nvPr>
        </p:nvSpPr>
        <p:spPr/>
        <p:txBody>
          <a:bodyPr/>
          <a:lstStyle>
            <a:lvl1pPr>
              <a:defRPr/>
            </a:lvl1pPr>
          </a:lstStyle>
          <a:p>
            <a:endParaRPr lang="pl-PL" altLang="pl-PL"/>
          </a:p>
        </p:txBody>
      </p:sp>
      <p:sp>
        <p:nvSpPr>
          <p:cNvPr id="6" name="Symbol zastępczy numeru slajdu 5">
            <a:extLst>
              <a:ext uri="{FF2B5EF4-FFF2-40B4-BE49-F238E27FC236}">
                <a16:creationId xmlns:a16="http://schemas.microsoft.com/office/drawing/2014/main" xmlns="" id="{C76F7E94-D263-40A3-9FC6-FA1CF71ECEA1}"/>
              </a:ext>
            </a:extLst>
          </p:cNvPr>
          <p:cNvSpPr>
            <a:spLocks noGrp="1"/>
          </p:cNvSpPr>
          <p:nvPr>
            <p:ph type="sldNum" sz="quarter" idx="12"/>
          </p:nvPr>
        </p:nvSpPr>
        <p:spPr/>
        <p:txBody>
          <a:bodyPr/>
          <a:lstStyle>
            <a:lvl1pPr>
              <a:defRPr/>
            </a:lvl1pPr>
          </a:lstStyle>
          <a:p>
            <a:fld id="{01B598F5-5867-4A4D-9DEB-82B0EAFB2635}" type="slidenum">
              <a:rPr lang="pl-PL" altLang="pl-PL"/>
              <a:pPr/>
              <a:t>‹#›</a:t>
            </a:fld>
            <a:endParaRPr lang="pl-PL" altLang="pl-PL"/>
          </a:p>
        </p:txBody>
      </p:sp>
    </p:spTree>
    <p:extLst>
      <p:ext uri="{BB962C8B-B14F-4D97-AF65-F5344CB8AC3E}">
        <p14:creationId xmlns:p14="http://schemas.microsoft.com/office/powerpoint/2010/main" val="284643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48BCA48-F939-4D49-84D3-C09D1FC7E55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63D6D787-A936-4999-9F73-E57C8EBE2A17}"/>
              </a:ext>
            </a:extLst>
          </p:cNvPr>
          <p:cNvSpPr>
            <a:spLocks noGrp="1"/>
          </p:cNvSpPr>
          <p:nvPr>
            <p:ph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476598A3-5762-4DF0-BD34-6D07D4EAC3A1}"/>
              </a:ext>
            </a:extLst>
          </p:cNvPr>
          <p:cNvSpPr>
            <a:spLocks noGrp="1"/>
          </p:cNvSpPr>
          <p:nvPr>
            <p:ph sz="half" idx="2"/>
          </p:nvPr>
        </p:nvSpPr>
        <p:spPr>
          <a:xfrm>
            <a:off x="4648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71E3E3D2-3A75-46FD-A830-9FEB69BD5132}"/>
              </a:ext>
            </a:extLst>
          </p:cNvPr>
          <p:cNvSpPr>
            <a:spLocks noGrp="1"/>
          </p:cNvSpPr>
          <p:nvPr>
            <p:ph type="dt" sz="half" idx="10"/>
          </p:nvPr>
        </p:nvSpPr>
        <p:spPr/>
        <p:txBody>
          <a:bodyPr/>
          <a:lstStyle>
            <a:lvl1pPr>
              <a:defRPr/>
            </a:lvl1pPr>
          </a:lstStyle>
          <a:p>
            <a:endParaRPr lang="pl-PL" altLang="pl-PL"/>
          </a:p>
        </p:txBody>
      </p:sp>
      <p:sp>
        <p:nvSpPr>
          <p:cNvPr id="6" name="Symbol zastępczy stopki 5">
            <a:extLst>
              <a:ext uri="{FF2B5EF4-FFF2-40B4-BE49-F238E27FC236}">
                <a16:creationId xmlns:a16="http://schemas.microsoft.com/office/drawing/2014/main" xmlns="" id="{6CFB62D7-46C5-4146-9976-B2593D389B90}"/>
              </a:ext>
            </a:extLst>
          </p:cNvPr>
          <p:cNvSpPr>
            <a:spLocks noGrp="1"/>
          </p:cNvSpPr>
          <p:nvPr>
            <p:ph type="ftr" sz="quarter" idx="11"/>
          </p:nvPr>
        </p:nvSpPr>
        <p:spPr/>
        <p:txBody>
          <a:bodyPr/>
          <a:lstStyle>
            <a:lvl1pPr>
              <a:defRPr/>
            </a:lvl1pPr>
          </a:lstStyle>
          <a:p>
            <a:endParaRPr lang="pl-PL" altLang="pl-PL"/>
          </a:p>
        </p:txBody>
      </p:sp>
      <p:sp>
        <p:nvSpPr>
          <p:cNvPr id="7" name="Symbol zastępczy numeru slajdu 6">
            <a:extLst>
              <a:ext uri="{FF2B5EF4-FFF2-40B4-BE49-F238E27FC236}">
                <a16:creationId xmlns:a16="http://schemas.microsoft.com/office/drawing/2014/main" xmlns="" id="{B784B324-321D-47D8-92AB-4C54FCE7D049}"/>
              </a:ext>
            </a:extLst>
          </p:cNvPr>
          <p:cNvSpPr>
            <a:spLocks noGrp="1"/>
          </p:cNvSpPr>
          <p:nvPr>
            <p:ph type="sldNum" sz="quarter" idx="12"/>
          </p:nvPr>
        </p:nvSpPr>
        <p:spPr/>
        <p:txBody>
          <a:bodyPr/>
          <a:lstStyle>
            <a:lvl1pPr>
              <a:defRPr/>
            </a:lvl1pPr>
          </a:lstStyle>
          <a:p>
            <a:fld id="{24A9C1E0-125E-4157-B28F-34CD2C094029}" type="slidenum">
              <a:rPr lang="pl-PL" altLang="pl-PL"/>
              <a:pPr/>
              <a:t>‹#›</a:t>
            </a:fld>
            <a:endParaRPr lang="pl-PL" altLang="pl-PL"/>
          </a:p>
        </p:txBody>
      </p:sp>
    </p:spTree>
    <p:extLst>
      <p:ext uri="{BB962C8B-B14F-4D97-AF65-F5344CB8AC3E}">
        <p14:creationId xmlns:p14="http://schemas.microsoft.com/office/powerpoint/2010/main" val="272383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CA83835-55C2-4F45-AACC-2E3FFB20C48E}"/>
              </a:ext>
            </a:extLst>
          </p:cNvPr>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1E788AC3-6335-496B-8240-C1E2FA3E8C9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763D39D1-CCB0-4D12-9A0E-DC61AE6034CB}"/>
              </a:ext>
            </a:extLst>
          </p:cNvPr>
          <p:cNvSpPr>
            <a:spLocks noGrp="1"/>
          </p:cNvSpPr>
          <p:nvPr>
            <p:ph sz="half" idx="2"/>
          </p:nvPr>
        </p:nvSpPr>
        <p:spPr>
          <a:xfrm>
            <a:off x="630238" y="2505075"/>
            <a:ext cx="38687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E04F22D2-5E62-4678-BAC7-6DA1E3FC364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6E9CCD5A-837E-40F2-8D16-15F9D85B8524}"/>
              </a:ext>
            </a:extLst>
          </p:cNvPr>
          <p:cNvSpPr>
            <a:spLocks noGrp="1"/>
          </p:cNvSpPr>
          <p:nvPr>
            <p:ph sz="quarter" idx="4"/>
          </p:nvPr>
        </p:nvSpPr>
        <p:spPr>
          <a:xfrm>
            <a:off x="4629150" y="2505075"/>
            <a:ext cx="38877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D65601D2-E991-4211-9D89-C45488254FC5}"/>
              </a:ext>
            </a:extLst>
          </p:cNvPr>
          <p:cNvSpPr>
            <a:spLocks noGrp="1"/>
          </p:cNvSpPr>
          <p:nvPr>
            <p:ph type="dt" sz="half" idx="10"/>
          </p:nvPr>
        </p:nvSpPr>
        <p:spPr/>
        <p:txBody>
          <a:bodyPr/>
          <a:lstStyle>
            <a:lvl1pPr>
              <a:defRPr/>
            </a:lvl1pPr>
          </a:lstStyle>
          <a:p>
            <a:endParaRPr lang="pl-PL" altLang="pl-PL"/>
          </a:p>
        </p:txBody>
      </p:sp>
      <p:sp>
        <p:nvSpPr>
          <p:cNvPr id="8" name="Symbol zastępczy stopki 7">
            <a:extLst>
              <a:ext uri="{FF2B5EF4-FFF2-40B4-BE49-F238E27FC236}">
                <a16:creationId xmlns:a16="http://schemas.microsoft.com/office/drawing/2014/main" xmlns="" id="{9E0D330E-2DD8-4A98-8542-22BA30D6110B}"/>
              </a:ext>
            </a:extLst>
          </p:cNvPr>
          <p:cNvSpPr>
            <a:spLocks noGrp="1"/>
          </p:cNvSpPr>
          <p:nvPr>
            <p:ph type="ftr" sz="quarter" idx="11"/>
          </p:nvPr>
        </p:nvSpPr>
        <p:spPr/>
        <p:txBody>
          <a:bodyPr/>
          <a:lstStyle>
            <a:lvl1pPr>
              <a:defRPr/>
            </a:lvl1pPr>
          </a:lstStyle>
          <a:p>
            <a:endParaRPr lang="pl-PL" altLang="pl-PL"/>
          </a:p>
        </p:txBody>
      </p:sp>
      <p:sp>
        <p:nvSpPr>
          <p:cNvPr id="9" name="Symbol zastępczy numeru slajdu 8">
            <a:extLst>
              <a:ext uri="{FF2B5EF4-FFF2-40B4-BE49-F238E27FC236}">
                <a16:creationId xmlns:a16="http://schemas.microsoft.com/office/drawing/2014/main" xmlns="" id="{972A4BF9-1E13-4634-9E00-C2F6FC6BBA49}"/>
              </a:ext>
            </a:extLst>
          </p:cNvPr>
          <p:cNvSpPr>
            <a:spLocks noGrp="1"/>
          </p:cNvSpPr>
          <p:nvPr>
            <p:ph type="sldNum" sz="quarter" idx="12"/>
          </p:nvPr>
        </p:nvSpPr>
        <p:spPr/>
        <p:txBody>
          <a:bodyPr/>
          <a:lstStyle>
            <a:lvl1pPr>
              <a:defRPr/>
            </a:lvl1pPr>
          </a:lstStyle>
          <a:p>
            <a:fld id="{4B37AA04-B3A1-4373-956E-13A088A5189F}" type="slidenum">
              <a:rPr lang="pl-PL" altLang="pl-PL"/>
              <a:pPr/>
              <a:t>‹#›</a:t>
            </a:fld>
            <a:endParaRPr lang="pl-PL" altLang="pl-PL"/>
          </a:p>
        </p:txBody>
      </p:sp>
    </p:spTree>
    <p:extLst>
      <p:ext uri="{BB962C8B-B14F-4D97-AF65-F5344CB8AC3E}">
        <p14:creationId xmlns:p14="http://schemas.microsoft.com/office/powerpoint/2010/main" val="308113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CB026E-9471-4FE4-BAC9-CA6BC0C2EE3D}"/>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BAA02790-2972-459C-92ED-EE64833C6DEE}"/>
              </a:ext>
            </a:extLst>
          </p:cNvPr>
          <p:cNvSpPr>
            <a:spLocks noGrp="1"/>
          </p:cNvSpPr>
          <p:nvPr>
            <p:ph type="dt" sz="half" idx="10"/>
          </p:nvPr>
        </p:nvSpPr>
        <p:spPr/>
        <p:txBody>
          <a:bodyPr/>
          <a:lstStyle>
            <a:lvl1pPr>
              <a:defRPr/>
            </a:lvl1pPr>
          </a:lstStyle>
          <a:p>
            <a:endParaRPr lang="pl-PL" altLang="pl-PL"/>
          </a:p>
        </p:txBody>
      </p:sp>
      <p:sp>
        <p:nvSpPr>
          <p:cNvPr id="4" name="Symbol zastępczy stopki 3">
            <a:extLst>
              <a:ext uri="{FF2B5EF4-FFF2-40B4-BE49-F238E27FC236}">
                <a16:creationId xmlns:a16="http://schemas.microsoft.com/office/drawing/2014/main" xmlns="" id="{34648351-67E7-4401-8F42-7C1B7891A902}"/>
              </a:ext>
            </a:extLst>
          </p:cNvPr>
          <p:cNvSpPr>
            <a:spLocks noGrp="1"/>
          </p:cNvSpPr>
          <p:nvPr>
            <p:ph type="ftr" sz="quarter" idx="11"/>
          </p:nvPr>
        </p:nvSpPr>
        <p:spPr/>
        <p:txBody>
          <a:bodyPr/>
          <a:lstStyle>
            <a:lvl1pPr>
              <a:defRPr/>
            </a:lvl1pPr>
          </a:lstStyle>
          <a:p>
            <a:endParaRPr lang="pl-PL" altLang="pl-PL"/>
          </a:p>
        </p:txBody>
      </p:sp>
      <p:sp>
        <p:nvSpPr>
          <p:cNvPr id="5" name="Symbol zastępczy numeru slajdu 4">
            <a:extLst>
              <a:ext uri="{FF2B5EF4-FFF2-40B4-BE49-F238E27FC236}">
                <a16:creationId xmlns:a16="http://schemas.microsoft.com/office/drawing/2014/main" xmlns="" id="{CC0C40AB-8A75-414C-8B5F-9E29A92C48BA}"/>
              </a:ext>
            </a:extLst>
          </p:cNvPr>
          <p:cNvSpPr>
            <a:spLocks noGrp="1"/>
          </p:cNvSpPr>
          <p:nvPr>
            <p:ph type="sldNum" sz="quarter" idx="12"/>
          </p:nvPr>
        </p:nvSpPr>
        <p:spPr/>
        <p:txBody>
          <a:bodyPr/>
          <a:lstStyle>
            <a:lvl1pPr>
              <a:defRPr/>
            </a:lvl1pPr>
          </a:lstStyle>
          <a:p>
            <a:fld id="{B36EF73D-3E25-44BD-B3AC-069D3B5282A3}" type="slidenum">
              <a:rPr lang="pl-PL" altLang="pl-PL"/>
              <a:pPr/>
              <a:t>‹#›</a:t>
            </a:fld>
            <a:endParaRPr lang="pl-PL" altLang="pl-PL"/>
          </a:p>
        </p:txBody>
      </p:sp>
    </p:spTree>
    <p:extLst>
      <p:ext uri="{BB962C8B-B14F-4D97-AF65-F5344CB8AC3E}">
        <p14:creationId xmlns:p14="http://schemas.microsoft.com/office/powerpoint/2010/main" val="3679459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F942803B-2A4F-4411-A9FF-C2838A1DD57E}"/>
              </a:ext>
            </a:extLst>
          </p:cNvPr>
          <p:cNvSpPr>
            <a:spLocks noGrp="1"/>
          </p:cNvSpPr>
          <p:nvPr>
            <p:ph type="dt" sz="half" idx="10"/>
          </p:nvPr>
        </p:nvSpPr>
        <p:spPr/>
        <p:txBody>
          <a:bodyPr/>
          <a:lstStyle>
            <a:lvl1pPr>
              <a:defRPr/>
            </a:lvl1pPr>
          </a:lstStyle>
          <a:p>
            <a:endParaRPr lang="pl-PL" altLang="pl-PL"/>
          </a:p>
        </p:txBody>
      </p:sp>
      <p:sp>
        <p:nvSpPr>
          <p:cNvPr id="3" name="Symbol zastępczy stopki 2">
            <a:extLst>
              <a:ext uri="{FF2B5EF4-FFF2-40B4-BE49-F238E27FC236}">
                <a16:creationId xmlns:a16="http://schemas.microsoft.com/office/drawing/2014/main" xmlns="" id="{B2A0A38E-C6F7-47E6-94AE-4A8A493E1E34}"/>
              </a:ext>
            </a:extLst>
          </p:cNvPr>
          <p:cNvSpPr>
            <a:spLocks noGrp="1"/>
          </p:cNvSpPr>
          <p:nvPr>
            <p:ph type="ftr" sz="quarter" idx="11"/>
          </p:nvPr>
        </p:nvSpPr>
        <p:spPr/>
        <p:txBody>
          <a:bodyPr/>
          <a:lstStyle>
            <a:lvl1pPr>
              <a:defRPr/>
            </a:lvl1pPr>
          </a:lstStyle>
          <a:p>
            <a:endParaRPr lang="pl-PL" altLang="pl-PL"/>
          </a:p>
        </p:txBody>
      </p:sp>
      <p:sp>
        <p:nvSpPr>
          <p:cNvPr id="4" name="Symbol zastępczy numeru slajdu 3">
            <a:extLst>
              <a:ext uri="{FF2B5EF4-FFF2-40B4-BE49-F238E27FC236}">
                <a16:creationId xmlns:a16="http://schemas.microsoft.com/office/drawing/2014/main" xmlns="" id="{212D250E-6045-4772-9CF8-B0B6CF869FBD}"/>
              </a:ext>
            </a:extLst>
          </p:cNvPr>
          <p:cNvSpPr>
            <a:spLocks noGrp="1"/>
          </p:cNvSpPr>
          <p:nvPr>
            <p:ph type="sldNum" sz="quarter" idx="12"/>
          </p:nvPr>
        </p:nvSpPr>
        <p:spPr/>
        <p:txBody>
          <a:bodyPr/>
          <a:lstStyle>
            <a:lvl1pPr>
              <a:defRPr/>
            </a:lvl1pPr>
          </a:lstStyle>
          <a:p>
            <a:fld id="{84347E97-A732-4D47-AE6F-4E7781BE0AEE}" type="slidenum">
              <a:rPr lang="pl-PL" altLang="pl-PL"/>
              <a:pPr/>
              <a:t>‹#›</a:t>
            </a:fld>
            <a:endParaRPr lang="pl-PL" altLang="pl-PL"/>
          </a:p>
        </p:txBody>
      </p:sp>
    </p:spTree>
    <p:extLst>
      <p:ext uri="{BB962C8B-B14F-4D97-AF65-F5344CB8AC3E}">
        <p14:creationId xmlns:p14="http://schemas.microsoft.com/office/powerpoint/2010/main" val="370103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BFB61C9-BAD1-4E24-966D-EFE6A7BAC24D}"/>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2F2AC471-2AD7-457F-9C80-0B08463C02A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06CA8BE5-5020-43E7-8771-8E5BD4FEF4F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1BB5349D-A1F0-409B-87B5-4E446EC1DD04}"/>
              </a:ext>
            </a:extLst>
          </p:cNvPr>
          <p:cNvSpPr>
            <a:spLocks noGrp="1"/>
          </p:cNvSpPr>
          <p:nvPr>
            <p:ph type="dt" sz="half" idx="10"/>
          </p:nvPr>
        </p:nvSpPr>
        <p:spPr/>
        <p:txBody>
          <a:bodyPr/>
          <a:lstStyle>
            <a:lvl1pPr>
              <a:defRPr/>
            </a:lvl1pPr>
          </a:lstStyle>
          <a:p>
            <a:endParaRPr lang="pl-PL" altLang="pl-PL"/>
          </a:p>
        </p:txBody>
      </p:sp>
      <p:sp>
        <p:nvSpPr>
          <p:cNvPr id="6" name="Symbol zastępczy stopki 5">
            <a:extLst>
              <a:ext uri="{FF2B5EF4-FFF2-40B4-BE49-F238E27FC236}">
                <a16:creationId xmlns:a16="http://schemas.microsoft.com/office/drawing/2014/main" xmlns="" id="{5E939E8C-53EA-4528-8C44-D4BFA56CBFF2}"/>
              </a:ext>
            </a:extLst>
          </p:cNvPr>
          <p:cNvSpPr>
            <a:spLocks noGrp="1"/>
          </p:cNvSpPr>
          <p:nvPr>
            <p:ph type="ftr" sz="quarter" idx="11"/>
          </p:nvPr>
        </p:nvSpPr>
        <p:spPr/>
        <p:txBody>
          <a:bodyPr/>
          <a:lstStyle>
            <a:lvl1pPr>
              <a:defRPr/>
            </a:lvl1pPr>
          </a:lstStyle>
          <a:p>
            <a:endParaRPr lang="pl-PL" altLang="pl-PL"/>
          </a:p>
        </p:txBody>
      </p:sp>
      <p:sp>
        <p:nvSpPr>
          <p:cNvPr id="7" name="Symbol zastępczy numeru slajdu 6">
            <a:extLst>
              <a:ext uri="{FF2B5EF4-FFF2-40B4-BE49-F238E27FC236}">
                <a16:creationId xmlns:a16="http://schemas.microsoft.com/office/drawing/2014/main" xmlns="" id="{1F689A06-C155-43BD-9CFF-061F35EE47B2}"/>
              </a:ext>
            </a:extLst>
          </p:cNvPr>
          <p:cNvSpPr>
            <a:spLocks noGrp="1"/>
          </p:cNvSpPr>
          <p:nvPr>
            <p:ph type="sldNum" sz="quarter" idx="12"/>
          </p:nvPr>
        </p:nvSpPr>
        <p:spPr/>
        <p:txBody>
          <a:bodyPr/>
          <a:lstStyle>
            <a:lvl1pPr>
              <a:defRPr/>
            </a:lvl1pPr>
          </a:lstStyle>
          <a:p>
            <a:fld id="{70E4AB97-AD53-4622-A853-B83A1E27E525}" type="slidenum">
              <a:rPr lang="pl-PL" altLang="pl-PL"/>
              <a:pPr/>
              <a:t>‹#›</a:t>
            </a:fld>
            <a:endParaRPr lang="pl-PL" altLang="pl-PL"/>
          </a:p>
        </p:txBody>
      </p:sp>
    </p:spTree>
    <p:extLst>
      <p:ext uri="{BB962C8B-B14F-4D97-AF65-F5344CB8AC3E}">
        <p14:creationId xmlns:p14="http://schemas.microsoft.com/office/powerpoint/2010/main" val="53571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89998E3-8628-4B00-850B-3A9AF21E51A4}"/>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A86E1AB8-AED7-4728-800C-5C0FA253555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0C7BC5F4-7C5F-48BC-A8A6-77A38CFB807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7A082280-49B9-4EEE-BA7C-56989BD009FE}"/>
              </a:ext>
            </a:extLst>
          </p:cNvPr>
          <p:cNvSpPr>
            <a:spLocks noGrp="1"/>
          </p:cNvSpPr>
          <p:nvPr>
            <p:ph type="dt" sz="half" idx="10"/>
          </p:nvPr>
        </p:nvSpPr>
        <p:spPr/>
        <p:txBody>
          <a:bodyPr/>
          <a:lstStyle>
            <a:lvl1pPr>
              <a:defRPr/>
            </a:lvl1pPr>
          </a:lstStyle>
          <a:p>
            <a:endParaRPr lang="pl-PL" altLang="pl-PL"/>
          </a:p>
        </p:txBody>
      </p:sp>
      <p:sp>
        <p:nvSpPr>
          <p:cNvPr id="6" name="Symbol zastępczy stopki 5">
            <a:extLst>
              <a:ext uri="{FF2B5EF4-FFF2-40B4-BE49-F238E27FC236}">
                <a16:creationId xmlns:a16="http://schemas.microsoft.com/office/drawing/2014/main" xmlns="" id="{8289598C-57AF-4DBD-A013-C58C614BF2C3}"/>
              </a:ext>
            </a:extLst>
          </p:cNvPr>
          <p:cNvSpPr>
            <a:spLocks noGrp="1"/>
          </p:cNvSpPr>
          <p:nvPr>
            <p:ph type="ftr" sz="quarter" idx="11"/>
          </p:nvPr>
        </p:nvSpPr>
        <p:spPr/>
        <p:txBody>
          <a:bodyPr/>
          <a:lstStyle>
            <a:lvl1pPr>
              <a:defRPr/>
            </a:lvl1pPr>
          </a:lstStyle>
          <a:p>
            <a:endParaRPr lang="pl-PL" altLang="pl-PL"/>
          </a:p>
        </p:txBody>
      </p:sp>
      <p:sp>
        <p:nvSpPr>
          <p:cNvPr id="7" name="Symbol zastępczy numeru slajdu 6">
            <a:extLst>
              <a:ext uri="{FF2B5EF4-FFF2-40B4-BE49-F238E27FC236}">
                <a16:creationId xmlns:a16="http://schemas.microsoft.com/office/drawing/2014/main" xmlns="" id="{D10AF66C-F9A4-44E5-8339-0F5EB7E7008F}"/>
              </a:ext>
            </a:extLst>
          </p:cNvPr>
          <p:cNvSpPr>
            <a:spLocks noGrp="1"/>
          </p:cNvSpPr>
          <p:nvPr>
            <p:ph type="sldNum" sz="quarter" idx="12"/>
          </p:nvPr>
        </p:nvSpPr>
        <p:spPr/>
        <p:txBody>
          <a:bodyPr/>
          <a:lstStyle>
            <a:lvl1pPr>
              <a:defRPr/>
            </a:lvl1pPr>
          </a:lstStyle>
          <a:p>
            <a:fld id="{ED63D728-CE86-4F70-8677-44C251251FED}" type="slidenum">
              <a:rPr lang="pl-PL" altLang="pl-PL"/>
              <a:pPr/>
              <a:t>‹#›</a:t>
            </a:fld>
            <a:endParaRPr lang="pl-PL" altLang="pl-PL"/>
          </a:p>
        </p:txBody>
      </p:sp>
    </p:spTree>
    <p:extLst>
      <p:ext uri="{BB962C8B-B14F-4D97-AF65-F5344CB8AC3E}">
        <p14:creationId xmlns:p14="http://schemas.microsoft.com/office/powerpoint/2010/main" val="382193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563C49C3-7456-4090-B0F8-8B77E3B7499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a:extLst>
              <a:ext uri="{FF2B5EF4-FFF2-40B4-BE49-F238E27FC236}">
                <a16:creationId xmlns:a16="http://schemas.microsoft.com/office/drawing/2014/main" xmlns="" id="{BC2830C4-3CD8-498A-A38F-BDC0652B696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a:extLst>
              <a:ext uri="{FF2B5EF4-FFF2-40B4-BE49-F238E27FC236}">
                <a16:creationId xmlns:a16="http://schemas.microsoft.com/office/drawing/2014/main" xmlns="" id="{1A4CEF0B-DCB6-49E9-B8D0-DF1E698A06C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pl-PL" altLang="pl-PL"/>
          </a:p>
        </p:txBody>
      </p:sp>
      <p:sp>
        <p:nvSpPr>
          <p:cNvPr id="1029" name="Rectangle 5">
            <a:extLst>
              <a:ext uri="{FF2B5EF4-FFF2-40B4-BE49-F238E27FC236}">
                <a16:creationId xmlns:a16="http://schemas.microsoft.com/office/drawing/2014/main" xmlns="" id="{2D23ECDB-0093-4D7F-B118-187EA8F6FD6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pl-PL" altLang="pl-PL"/>
          </a:p>
        </p:txBody>
      </p:sp>
      <p:sp>
        <p:nvSpPr>
          <p:cNvPr id="1030" name="Rectangle 6">
            <a:extLst>
              <a:ext uri="{FF2B5EF4-FFF2-40B4-BE49-F238E27FC236}">
                <a16:creationId xmlns:a16="http://schemas.microsoft.com/office/drawing/2014/main" xmlns="" id="{63D0079F-AED5-4D8D-A79C-5CB356CB43E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B83C7867-B1F4-48E4-BD9B-60D24AA19E50}" type="slidenum">
              <a:rPr lang="pl-PL" altLang="pl-PL"/>
              <a:pPr/>
              <a:t>‹#›</a:t>
            </a:fld>
            <a:endParaRPr lang="pl-PL"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liskopolski.pl/historia-polski/powstanie-wielkopolskie/skutki/" TargetMode="External"/><Relationship Id="rId2" Type="http://schemas.openxmlformats.org/officeDocument/2006/relationships/hyperlink" Target="http://powstaniewielkopolskie.pl/?menu=historia"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regionwielkopolska.pl/artykuly-dzieje-wielkopolski/powstanie-wielkopolskie-1918-1919" TargetMode="External"/><Relationship Id="rId4" Type="http://schemas.openxmlformats.org/officeDocument/2006/relationships/hyperlink" Target="https://polonia.edu.pl/powstanie-wielkopolski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A89A6A26-4E76-4A11-A81E-FD83FA1D2EA5}"/>
              </a:ext>
            </a:extLst>
          </p:cNvPr>
          <p:cNvSpPr>
            <a:spLocks noGrp="1" noChangeArrowheads="1"/>
          </p:cNvSpPr>
          <p:nvPr>
            <p:ph type="ctrTitle"/>
          </p:nvPr>
        </p:nvSpPr>
        <p:spPr>
          <a:xfrm>
            <a:off x="685800" y="2130425"/>
            <a:ext cx="7772400" cy="1470025"/>
          </a:xfrm>
        </p:spPr>
        <p:txBody>
          <a:bodyPr anchor="ctr"/>
          <a:lstStyle/>
          <a:p>
            <a:r>
              <a:rPr lang="pl-PL" altLang="pl-PL" sz="4400"/>
              <a:t>         POWSTANIE</a:t>
            </a:r>
          </a:p>
        </p:txBody>
      </p:sp>
      <p:sp>
        <p:nvSpPr>
          <p:cNvPr id="2051" name="Rectangle 3">
            <a:extLst>
              <a:ext uri="{FF2B5EF4-FFF2-40B4-BE49-F238E27FC236}">
                <a16:creationId xmlns:a16="http://schemas.microsoft.com/office/drawing/2014/main" xmlns="" id="{9773110F-325B-490A-82A4-DC7F3B836C7C}"/>
              </a:ext>
            </a:extLst>
          </p:cNvPr>
          <p:cNvSpPr>
            <a:spLocks noGrp="1" noChangeArrowheads="1"/>
          </p:cNvSpPr>
          <p:nvPr>
            <p:ph type="subTitle" idx="1"/>
          </p:nvPr>
        </p:nvSpPr>
        <p:spPr>
          <a:xfrm>
            <a:off x="1371600" y="3429000"/>
            <a:ext cx="6400800" cy="2209800"/>
          </a:xfrm>
        </p:spPr>
        <p:txBody>
          <a:bodyPr/>
          <a:lstStyle/>
          <a:p>
            <a:r>
              <a:rPr lang="pl-PL" altLang="pl-PL" sz="4400"/>
              <a:t>          WIELKOPOLSKIE</a:t>
            </a:r>
          </a:p>
        </p:txBody>
      </p:sp>
      <p:sp>
        <p:nvSpPr>
          <p:cNvPr id="2053" name="AutoShape 5">
            <a:extLst>
              <a:ext uri="{FF2B5EF4-FFF2-40B4-BE49-F238E27FC236}">
                <a16:creationId xmlns:a16="http://schemas.microsoft.com/office/drawing/2014/main" xmlns="" id="{64967D6D-84AF-4DAC-B1DC-83790CECD8A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pl-PL"/>
          </a:p>
        </p:txBody>
      </p:sp>
      <p:sp>
        <p:nvSpPr>
          <p:cNvPr id="2055" name="AutoShape 7">
            <a:extLst>
              <a:ext uri="{FF2B5EF4-FFF2-40B4-BE49-F238E27FC236}">
                <a16:creationId xmlns:a16="http://schemas.microsoft.com/office/drawing/2014/main" xmlns="" id="{5E04A86E-125C-41E4-BA2D-A2B7E8CBFC2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pl-PL"/>
          </a:p>
        </p:txBody>
      </p:sp>
      <p:pic>
        <p:nvPicPr>
          <p:cNvPr id="2057" name="Picture 9">
            <a:extLst>
              <a:ext uri="{FF2B5EF4-FFF2-40B4-BE49-F238E27FC236}">
                <a16:creationId xmlns:a16="http://schemas.microsoft.com/office/drawing/2014/main" xmlns="" id="{A2C0AA08-2266-487F-8579-EBA4F63CB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25908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96A9A12D-1F6A-4482-A005-A4870429DEEF}"/>
              </a:ext>
            </a:extLst>
          </p:cNvPr>
          <p:cNvSpPr>
            <a:spLocks noGrp="1" noChangeArrowheads="1"/>
          </p:cNvSpPr>
          <p:nvPr>
            <p:ph type="title"/>
          </p:nvPr>
        </p:nvSpPr>
        <p:spPr/>
        <p:txBody>
          <a:bodyPr/>
          <a:lstStyle/>
          <a:p>
            <a:r>
              <a:rPr lang="pl-PL" altLang="pl-PL" sz="3200">
                <a:latin typeface="Times New Roman" panose="02020603050405020304" pitchFamily="18" charset="0"/>
              </a:rPr>
              <a:t>Komunikat Naczelnej Rady Ludowej w sprawie wydarzeń poznańskich w dnia 27 grudnia (fragment):</a:t>
            </a:r>
          </a:p>
        </p:txBody>
      </p:sp>
      <p:sp>
        <p:nvSpPr>
          <p:cNvPr id="17411" name="Rectangle 3">
            <a:extLst>
              <a:ext uri="{FF2B5EF4-FFF2-40B4-BE49-F238E27FC236}">
                <a16:creationId xmlns:a16="http://schemas.microsoft.com/office/drawing/2014/main" xmlns="" id="{8D8F01DF-C2A3-49FC-B8D6-A612EC4EDF83}"/>
              </a:ext>
            </a:extLst>
          </p:cNvPr>
          <p:cNvSpPr>
            <a:spLocks noGrp="1" noChangeArrowheads="1"/>
          </p:cNvSpPr>
          <p:nvPr>
            <p:ph type="body" idx="1"/>
          </p:nvPr>
        </p:nvSpPr>
        <p:spPr>
          <a:xfrm>
            <a:off x="468313" y="1989138"/>
            <a:ext cx="8229600" cy="4608512"/>
          </a:xfrm>
        </p:spPr>
        <p:txBody>
          <a:bodyPr/>
          <a:lstStyle/>
          <a:p>
            <a:pPr>
              <a:lnSpc>
                <a:spcPct val="80000"/>
              </a:lnSpc>
              <a:buFontTx/>
              <a:buNone/>
            </a:pPr>
            <a:r>
              <a:rPr lang="pl-PL" altLang="pl-PL" sz="1600" i="1"/>
              <a:t>             </a:t>
            </a:r>
            <a:r>
              <a:rPr lang="pl-PL" altLang="pl-PL" sz="1600" i="1">
                <a:latin typeface="Times New Roman" panose="02020603050405020304" pitchFamily="18" charset="0"/>
              </a:rPr>
              <a:t>Wczoraj po południu, aa krótko</a:t>
            </a:r>
            <a:br>
              <a:rPr lang="pl-PL" altLang="pl-PL" sz="1600" i="1">
                <a:latin typeface="Times New Roman" panose="02020603050405020304" pitchFamily="18" charset="0"/>
              </a:rPr>
            </a:br>
            <a:r>
              <a:rPr lang="pl-PL" altLang="pl-PL" sz="1600" i="1">
                <a:latin typeface="Times New Roman" panose="02020603050405020304" pitchFamily="18" charset="0"/>
              </a:rPr>
              <a:t>przed czwartą, nadciągały do miasta ż koszar na Jeżycach oddziały uzbrojonych żołnierzy niemieckich z 6 pułku grenadierów, w liczbie około 200, z oficerem na czele, śpiewając niemieckie pieśni, wtargnęli do gmachu Naczelnej Rady Ludowej, zrywając tamże sztandary angielskie, amerykański i francuski. W dalszym pochodzie przez św, Marcin, ul, Wiktorii, Berlińską i Plac Wilhelmowski czynili to samo, wdzierając się zwłaszcza na Berlińskiej do domów prywatnych i zrywając tamże z balkonów chorągwie koalicyjne i amerykańskie, i polskie, które deptano nogami. Prowokacyjne zachowanie się gwałtowników niemieckich zwabiło nie przygotowaną na napaść i prowokację ludność polską, która wyległa na ulice. Tymczasem żołnierze niemieccy dotarli do Banku Związku, tu zdarli i znieważyli sztandary angielskie i amerykańskie i tu padł pierwszy strzał do dyrektorów, który na szczęście chybił (…). Gdy mrok zapadał, rozpoczęli żołnierze niemieccy strzelaninę z kierunku Prezydium Policji. Niemcy ustawili tutaj dwa karabiny maszynowe i wśród ogólnego popłochu skonsternowanej ludności rozpoczęli ogień w kierunku „Bazaru”, między innymi w okna, gdzie mieszka Paderewski, złożony niemocą po przebytej na okręcie hiszpance (…). Ze strony polskiej zrazu nie odpowiadano, usiłowano dojść do jakiegoś porozumienia i uniknąć krwi rozlewu. Gdy jednak strzały nie ustawały, gdy szereg osób odniosło rany, Straż Ludowa poczęła odpowiadać na strzały i zarządziła środki bezpieczeństwa mające chronić przechodniów (…)</a:t>
            </a:r>
            <a:r>
              <a:rPr lang="pl-PL" altLang="pl-PL" sz="1600">
                <a:latin typeface="Times New Roman" panose="02020603050405020304" pitchFamily="18" charset="0"/>
              </a:rPr>
              <a:t>”</a:t>
            </a:r>
          </a:p>
          <a:p>
            <a:pPr>
              <a:lnSpc>
                <a:spcPct val="80000"/>
              </a:lnSpc>
              <a:buFontTx/>
              <a:buNone/>
            </a:pPr>
            <a:endParaRPr lang="pl-PL" altLang="pl-PL" sz="1600">
              <a:latin typeface="Times New Roman" panose="02020603050405020304" pitchFamily="18" charset="0"/>
            </a:endParaRPr>
          </a:p>
          <a:p>
            <a:pPr>
              <a:lnSpc>
                <a:spcPct val="80000"/>
              </a:lnSpc>
              <a:buFontTx/>
              <a:buNone/>
            </a:pPr>
            <a:r>
              <a:rPr lang="pl-PL" altLang="pl-PL" sz="1600">
                <a:latin typeface="Times New Roman" panose="02020603050405020304" pitchFamily="18" charset="0"/>
              </a:rPr>
              <a:t>                                                               „Kurier Poznański” nr 298 z 29 XII 1918 r.</a:t>
            </a:r>
            <a:r>
              <a:rPr lang="pl-PL" altLang="pl-PL" sz="1600"/>
              <a:t> </a:t>
            </a:r>
          </a:p>
        </p:txBody>
      </p:sp>
      <p:pic>
        <p:nvPicPr>
          <p:cNvPr id="17412" name="Picture 4">
            <a:extLst>
              <a:ext uri="{FF2B5EF4-FFF2-40B4-BE49-F238E27FC236}">
                <a16:creationId xmlns:a16="http://schemas.microsoft.com/office/drawing/2014/main" xmlns="" id="{FF4C868E-C5DA-446D-BDBA-F20E82474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373688"/>
            <a:ext cx="1135062"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F8E6D448-837D-4E25-9295-FEB4F0091BF4}"/>
              </a:ext>
            </a:extLst>
          </p:cNvPr>
          <p:cNvSpPr>
            <a:spLocks noGrp="1" noChangeArrowheads="1"/>
          </p:cNvSpPr>
          <p:nvPr>
            <p:ph type="title"/>
          </p:nvPr>
        </p:nvSpPr>
        <p:spPr/>
        <p:txBody>
          <a:bodyPr/>
          <a:lstStyle/>
          <a:p>
            <a:r>
              <a:rPr lang="pl-PL" altLang="pl-PL" sz="3200">
                <a:latin typeface="Times New Roman" panose="02020603050405020304" pitchFamily="18" charset="0"/>
              </a:rPr>
              <a:t>Kolejne dni walk…</a:t>
            </a:r>
          </a:p>
        </p:txBody>
      </p:sp>
      <p:sp>
        <p:nvSpPr>
          <p:cNvPr id="18436" name="Rectangle 4">
            <a:extLst>
              <a:ext uri="{FF2B5EF4-FFF2-40B4-BE49-F238E27FC236}">
                <a16:creationId xmlns:a16="http://schemas.microsoft.com/office/drawing/2014/main" xmlns="" id="{FFAC5421-4DFD-4C87-8411-4CDB152A6FCF}"/>
              </a:ext>
            </a:extLst>
          </p:cNvPr>
          <p:cNvSpPr>
            <a:spLocks noGrp="1" noChangeArrowheads="1"/>
          </p:cNvSpPr>
          <p:nvPr>
            <p:ph type="body" sz="half" idx="1"/>
          </p:nvPr>
        </p:nvSpPr>
        <p:spPr/>
        <p:txBody>
          <a:bodyPr/>
          <a:lstStyle/>
          <a:p>
            <a:pPr>
              <a:buNone/>
            </a:pPr>
            <a:r>
              <a:rPr lang="pl-PL" altLang="pl-PL" sz="2400" b="1" dirty="0"/>
              <a:t>      </a:t>
            </a:r>
            <a:r>
              <a:rPr lang="pl-PL" altLang="pl-PL" sz="2400" b="1" dirty="0">
                <a:latin typeface="Times New Roman"/>
                <a:cs typeface="Times New Roman"/>
              </a:rPr>
              <a:t>28 grudnia 1918 </a:t>
            </a:r>
            <a:r>
              <a:rPr lang="pl-PL" altLang="pl-PL" sz="2400" dirty="0">
                <a:latin typeface="Times New Roman"/>
                <a:cs typeface="Times New Roman"/>
              </a:rPr>
              <a:t>– Dalsze sukcesy Polaków w trakcie walk o Poznań, opanowali oni między innymi cytadelę, redutę Grollmanna, arsenał przy Wielkich Gar-barach. Komisariat NRL mianował tymczasowym naczelnym dowódcą powstania kpt. Stanisława Taczaka. </a:t>
            </a:r>
            <a:endParaRPr lang="pl-PL" altLang="pl-PL" sz="2400">
              <a:latin typeface="Times New Roman" panose="02020603050405020304" pitchFamily="18" charset="0"/>
            </a:endParaRPr>
          </a:p>
        </p:txBody>
      </p:sp>
      <p:pic>
        <p:nvPicPr>
          <p:cNvPr id="18437" name="Picture 5">
            <a:extLst>
              <a:ext uri="{FF2B5EF4-FFF2-40B4-BE49-F238E27FC236}">
                <a16:creationId xmlns:a16="http://schemas.microsoft.com/office/drawing/2014/main" xmlns="" id="{96BACF80-B3BB-4294-BAAE-63EF517E2A9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463" y="1557338"/>
            <a:ext cx="4038600" cy="3197225"/>
          </a:xfrm>
        </p:spPr>
      </p:pic>
      <p:pic>
        <p:nvPicPr>
          <p:cNvPr id="18439" name="Picture 7">
            <a:extLst>
              <a:ext uri="{FF2B5EF4-FFF2-40B4-BE49-F238E27FC236}">
                <a16:creationId xmlns:a16="http://schemas.microsoft.com/office/drawing/2014/main" xmlns="" id="{8CD523BC-5297-41F3-900A-07E17A3AD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4930775"/>
            <a:ext cx="1439863"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xmlns="" id="{59BED4A2-652B-4B3F-94CC-2E3EC1D40F9A}"/>
              </a:ext>
            </a:extLst>
          </p:cNvPr>
          <p:cNvSpPr>
            <a:spLocks noGrp="1" noChangeArrowheads="1"/>
          </p:cNvSpPr>
          <p:nvPr>
            <p:ph type="body" idx="4294967295"/>
          </p:nvPr>
        </p:nvSpPr>
        <p:spPr>
          <a:xfrm>
            <a:off x="395288" y="620713"/>
            <a:ext cx="8229600" cy="5534025"/>
          </a:xfrm>
        </p:spPr>
        <p:txBody>
          <a:bodyPr/>
          <a:lstStyle/>
          <a:p>
            <a:pPr>
              <a:buFontTx/>
              <a:buNone/>
            </a:pPr>
            <a:r>
              <a:rPr lang="pl-PL" altLang="pl-PL" b="1"/>
              <a:t>               </a:t>
            </a:r>
            <a:r>
              <a:rPr lang="pl-PL" altLang="pl-PL" b="1">
                <a:latin typeface="Times New Roman" panose="02020603050405020304" pitchFamily="18" charset="0"/>
              </a:rPr>
              <a:t>29 grudnia 1918 </a:t>
            </a:r>
            <a:endParaRPr lang="pl-PL" altLang="pl-PL">
              <a:latin typeface="Times New Roman" panose="02020603050405020304" pitchFamily="18" charset="0"/>
            </a:endParaRPr>
          </a:p>
          <a:p>
            <a:pPr>
              <a:buFontTx/>
              <a:buNone/>
            </a:pPr>
            <a:r>
              <a:rPr lang="pl-PL" altLang="pl-PL">
                <a:latin typeface="Times New Roman" panose="02020603050405020304" pitchFamily="18" charset="0"/>
              </a:rPr>
              <a:t>    </a:t>
            </a:r>
            <a:r>
              <a:rPr lang="pl-PL" altLang="pl-PL" sz="2400">
                <a:latin typeface="Times New Roman" panose="02020603050405020304" pitchFamily="18" charset="0"/>
              </a:rPr>
              <a:t>Walki w Poznaniu, natomiast na prowincji wyzwoliły się między innymi takie miejscowości jak Kórnik, Grodzisk, Kiecko, Witkowo, Wielichowo i szereg innych</a:t>
            </a:r>
            <a:r>
              <a:rPr lang="pl-PL" altLang="pl-PL">
                <a:latin typeface="Times New Roman" panose="02020603050405020304" pitchFamily="18" charset="0"/>
              </a:rPr>
              <a:t>.</a:t>
            </a:r>
          </a:p>
          <a:p>
            <a:pPr>
              <a:buFontTx/>
              <a:buNone/>
            </a:pPr>
            <a:endParaRPr lang="pl-PL" altLang="pl-PL" b="1">
              <a:latin typeface="Times New Roman" panose="02020603050405020304" pitchFamily="18" charset="0"/>
            </a:endParaRPr>
          </a:p>
          <a:p>
            <a:pPr>
              <a:buFontTx/>
              <a:buNone/>
            </a:pPr>
            <a:r>
              <a:rPr lang="pl-PL" altLang="pl-PL" b="1">
                <a:latin typeface="Times New Roman" panose="02020603050405020304" pitchFamily="18" charset="0"/>
              </a:rPr>
              <a:t>             30 grudnia 1918 </a:t>
            </a:r>
          </a:p>
          <a:p>
            <a:pPr>
              <a:buFontTx/>
              <a:buNone/>
            </a:pPr>
            <a:r>
              <a:rPr lang="pl-PL" altLang="pl-PL">
                <a:latin typeface="Times New Roman" panose="02020603050405020304" pitchFamily="18" charset="0"/>
              </a:rPr>
              <a:t>    </a:t>
            </a:r>
            <a:r>
              <a:rPr lang="pl-PL" altLang="pl-PL" sz="2400">
                <a:latin typeface="Times New Roman" panose="02020603050405020304" pitchFamily="18" charset="0"/>
              </a:rPr>
              <a:t>Doniosły sukces polski w Poznaniu – zdobycie koszar 6 pułku grenadierów. Jednostka ta jeszcze tego samego dnia opuściła Poznań.</a:t>
            </a:r>
          </a:p>
        </p:txBody>
      </p:sp>
      <p:pic>
        <p:nvPicPr>
          <p:cNvPr id="20484" name="Picture 4">
            <a:extLst>
              <a:ext uri="{FF2B5EF4-FFF2-40B4-BE49-F238E27FC236}">
                <a16:creationId xmlns:a16="http://schemas.microsoft.com/office/drawing/2014/main" xmlns="" id="{4C7ECD41-3EA3-4469-98CD-9B469681A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4868863"/>
            <a:ext cx="1566862" cy="1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a:extLst>
              <a:ext uri="{FF2B5EF4-FFF2-40B4-BE49-F238E27FC236}">
                <a16:creationId xmlns:a16="http://schemas.microsoft.com/office/drawing/2014/main" xmlns="" id="{95AAA61D-35B2-4CCE-BFA7-7578237FC3BD}"/>
              </a:ext>
            </a:extLst>
          </p:cNvPr>
          <p:cNvSpPr>
            <a:spLocks noGrp="1" noChangeArrowheads="1"/>
          </p:cNvSpPr>
          <p:nvPr>
            <p:ph type="title"/>
          </p:nvPr>
        </p:nvSpPr>
        <p:spPr/>
        <p:txBody>
          <a:bodyPr/>
          <a:lstStyle/>
          <a:p>
            <a:r>
              <a:rPr lang="pl-PL" altLang="pl-PL" sz="3200" b="1">
                <a:latin typeface="Times New Roman" panose="02020603050405020304" pitchFamily="18" charset="0"/>
              </a:rPr>
              <a:t>31 grudnia 1918</a:t>
            </a:r>
            <a:r>
              <a:rPr lang="pl-PL" altLang="pl-PL"/>
              <a:t> </a:t>
            </a:r>
          </a:p>
        </p:txBody>
      </p:sp>
      <p:sp>
        <p:nvSpPr>
          <p:cNvPr id="26629" name="Rectangle 5">
            <a:extLst>
              <a:ext uri="{FF2B5EF4-FFF2-40B4-BE49-F238E27FC236}">
                <a16:creationId xmlns:a16="http://schemas.microsoft.com/office/drawing/2014/main" xmlns="" id="{BCE4C535-6CDE-4FC0-9030-9378ACFE7F4B}"/>
              </a:ext>
            </a:extLst>
          </p:cNvPr>
          <p:cNvSpPr>
            <a:spLocks noGrp="1" noChangeArrowheads="1"/>
          </p:cNvSpPr>
          <p:nvPr>
            <p:ph type="body" sz="half" idx="1"/>
          </p:nvPr>
        </p:nvSpPr>
        <p:spPr/>
        <p:txBody>
          <a:bodyPr/>
          <a:lstStyle/>
          <a:p>
            <a:pPr>
              <a:lnSpc>
                <a:spcPct val="80000"/>
              </a:lnSpc>
              <a:buFontTx/>
              <a:buNone/>
            </a:pPr>
            <a:r>
              <a:rPr lang="pl-PL" altLang="pl-PL" sz="1400"/>
              <a:t>      </a:t>
            </a:r>
            <a:r>
              <a:rPr lang="pl-PL" altLang="pl-PL" sz="2400">
                <a:latin typeface="Times New Roman" panose="02020603050405020304" pitchFamily="18" charset="0"/>
              </a:rPr>
              <a:t>Wyzwoliły się: Ostrów, Oborniki, Kościan, a w dniach poprzednich między innymi: Śrem, Wągrowiec, Wronki.</a:t>
            </a:r>
          </a:p>
          <a:p>
            <a:pPr>
              <a:lnSpc>
                <a:spcPct val="80000"/>
              </a:lnSpc>
              <a:buFontTx/>
              <a:buNone/>
            </a:pPr>
            <a:r>
              <a:rPr lang="pl-PL" altLang="pl-PL" sz="2400">
                <a:latin typeface="Times New Roman" panose="02020603050405020304" pitchFamily="18" charset="0"/>
              </a:rPr>
              <a:t>     Początek polskiej ofensywy z Gniezna pod dowództwem Pawła Cymsa w kierunku Kujaw. </a:t>
            </a:r>
          </a:p>
        </p:txBody>
      </p:sp>
      <p:sp>
        <p:nvSpPr>
          <p:cNvPr id="26631" name="Rectangle 7">
            <a:extLst>
              <a:ext uri="{FF2B5EF4-FFF2-40B4-BE49-F238E27FC236}">
                <a16:creationId xmlns:a16="http://schemas.microsoft.com/office/drawing/2014/main" xmlns="" id="{D179326D-43BE-4684-AE50-3FDB631CCB94}"/>
              </a:ext>
            </a:extLst>
          </p:cNvPr>
          <p:cNvSpPr>
            <a:spLocks noGrp="1" noChangeArrowheads="1"/>
          </p:cNvSpPr>
          <p:nvPr>
            <p:ph type="body" sz="half" idx="2"/>
          </p:nvPr>
        </p:nvSpPr>
        <p:spPr>
          <a:xfrm>
            <a:off x="4572000" y="1268413"/>
            <a:ext cx="4038600" cy="4525962"/>
          </a:xfrm>
        </p:spPr>
        <p:txBody>
          <a:bodyPr/>
          <a:lstStyle/>
          <a:p>
            <a:pPr>
              <a:lnSpc>
                <a:spcPct val="80000"/>
              </a:lnSpc>
              <a:buFontTx/>
              <a:buNone/>
            </a:pPr>
            <a:r>
              <a:rPr lang="pl-PL" altLang="pl-PL" sz="800"/>
              <a:t>        </a:t>
            </a:r>
            <a:r>
              <a:rPr lang="pl-PL" altLang="pl-PL" sz="1600" u="sng">
                <a:latin typeface="Times New Roman" panose="02020603050405020304" pitchFamily="18" charset="0"/>
              </a:rPr>
              <a:t>Odezwa komendanta okręgu ostrowskiego – 31 grudnia 1918</a:t>
            </a:r>
            <a:r>
              <a:rPr lang="pl-PL" altLang="pl-PL" sz="1600">
                <a:latin typeface="Times New Roman" panose="02020603050405020304" pitchFamily="18" charset="0"/>
              </a:rPr>
              <a:t>:</a:t>
            </a:r>
            <a:br>
              <a:rPr lang="pl-PL" altLang="pl-PL" sz="1600">
                <a:latin typeface="Times New Roman" panose="02020603050405020304" pitchFamily="18" charset="0"/>
              </a:rPr>
            </a:br>
            <a:endParaRPr lang="pl-PL" altLang="pl-PL" sz="1600">
              <a:latin typeface="Times New Roman" panose="02020603050405020304" pitchFamily="18" charset="0"/>
            </a:endParaRPr>
          </a:p>
          <a:p>
            <a:pPr>
              <a:lnSpc>
                <a:spcPct val="80000"/>
              </a:lnSpc>
              <a:buFontTx/>
              <a:buNone/>
            </a:pPr>
            <a:r>
              <a:rPr lang="pl-PL" altLang="pl-PL" sz="1600">
                <a:latin typeface="Times New Roman" panose="02020603050405020304" pitchFamily="18" charset="0"/>
              </a:rPr>
              <a:t>      </a:t>
            </a:r>
            <a:r>
              <a:rPr lang="pl-PL" altLang="pl-PL" sz="1600" b="1">
                <a:latin typeface="Times New Roman" panose="02020603050405020304" pitchFamily="18" charset="0"/>
              </a:rPr>
              <a:t>„</a:t>
            </a:r>
            <a:r>
              <a:rPr lang="pl-PL" altLang="pl-PL" sz="1600" b="1" i="1">
                <a:latin typeface="Times New Roman" panose="02020603050405020304" pitchFamily="18" charset="0"/>
              </a:rPr>
              <a:t>Z dniem dzisiejszym objąłem komendę miasta Ostrowa i powiatu. Rozkazuję co następuje:</a:t>
            </a:r>
            <a:br>
              <a:rPr lang="pl-PL" altLang="pl-PL" sz="1600" b="1" i="1">
                <a:latin typeface="Times New Roman" panose="02020603050405020304" pitchFamily="18" charset="0"/>
              </a:rPr>
            </a:br>
            <a:r>
              <a:rPr lang="pl-PL" altLang="pl-PL" sz="1600" b="1" i="1">
                <a:latin typeface="Times New Roman" panose="02020603050405020304" pitchFamily="18" charset="0"/>
              </a:rPr>
              <a:t>1. Wszelką broń i amunicję, znajdującą się pomiędzy ludnością cywilną, należy do 3 stycznia 1919 złożyć za pokwitowaniem w komendanturze miasta. Niewykonanie powyższego rozkazu pociągnie za sobą surowe kary,</a:t>
            </a:r>
            <a:br>
              <a:rPr lang="pl-PL" altLang="pl-PL" sz="1600" b="1" i="1">
                <a:latin typeface="Times New Roman" panose="02020603050405020304" pitchFamily="18" charset="0"/>
              </a:rPr>
            </a:br>
            <a:r>
              <a:rPr lang="pl-PL" altLang="pl-PL" sz="1600" b="1" i="1">
                <a:latin typeface="Times New Roman" panose="02020603050405020304" pitchFamily="18" charset="0"/>
              </a:rPr>
              <a:t>2. Zabraniam wszelkich rewizji po domach prywatnych. Rewizje takie odbywać się mogą li tylko za moim przyzwoleniem.</a:t>
            </a:r>
            <a:br>
              <a:rPr lang="pl-PL" altLang="pl-PL" sz="1600" b="1" i="1">
                <a:latin typeface="Times New Roman" panose="02020603050405020304" pitchFamily="18" charset="0"/>
              </a:rPr>
            </a:br>
            <a:r>
              <a:rPr lang="pl-PL" altLang="pl-PL" sz="1600" b="1" i="1">
                <a:latin typeface="Times New Roman" panose="02020603050405020304" pitchFamily="18" charset="0"/>
              </a:rPr>
              <a:t>3. Za rabunek i kradzieże będę karał śmiercią.</a:t>
            </a:r>
            <a:br>
              <a:rPr lang="pl-PL" altLang="pl-PL" sz="1600" b="1" i="1">
                <a:latin typeface="Times New Roman" panose="02020603050405020304" pitchFamily="18" charset="0"/>
              </a:rPr>
            </a:br>
            <a:r>
              <a:rPr lang="pl-PL" altLang="pl-PL" sz="1600" b="1" i="1">
                <a:latin typeface="Times New Roman" panose="02020603050405020304" pitchFamily="18" charset="0"/>
              </a:rPr>
              <a:t>4. Lokale publiczne należy zamykać o godzinie 9 wieczorem. Napoi alkoholowych nie wolno wydawać.</a:t>
            </a:r>
            <a:br>
              <a:rPr lang="pl-PL" altLang="pl-PL" sz="1600" b="1" i="1">
                <a:latin typeface="Times New Roman" panose="02020603050405020304" pitchFamily="18" charset="0"/>
              </a:rPr>
            </a:br>
            <a:r>
              <a:rPr lang="pl-PL" altLang="pl-PL" sz="1600" b="1" i="1">
                <a:latin typeface="Times New Roman" panose="02020603050405020304" pitchFamily="18" charset="0"/>
              </a:rPr>
              <a:t>5. Orły niemieckie należy usunąć do godz. 3 po południu ze wszelkich gmachów.</a:t>
            </a:r>
            <a:br>
              <a:rPr lang="pl-PL" altLang="pl-PL" sz="1600" b="1" i="1">
                <a:latin typeface="Times New Roman" panose="02020603050405020304" pitchFamily="18" charset="0"/>
              </a:rPr>
            </a:br>
            <a:r>
              <a:rPr lang="pl-PL" altLang="pl-PL" sz="1600" b="1" i="1">
                <a:latin typeface="Times New Roman" panose="02020603050405020304" pitchFamily="18" charset="0"/>
              </a:rPr>
              <a:t>6. Komendantura miasta znajdować się będzie w dawniejszym kasynie oficerskim</a:t>
            </a:r>
            <a:r>
              <a:rPr lang="pl-PL" altLang="pl-PL" sz="1600" i="1">
                <a:latin typeface="Times New Roman" panose="02020603050405020304" pitchFamily="18" charset="0"/>
              </a:rPr>
              <a:t>.</a:t>
            </a:r>
            <a:r>
              <a:rPr lang="pl-PL" altLang="pl-PL" sz="1600">
                <a:latin typeface="Times New Roman" panose="02020603050405020304" pitchFamily="18" charset="0"/>
              </a:rPr>
              <a:t> </a:t>
            </a:r>
          </a:p>
          <a:p>
            <a:pPr>
              <a:lnSpc>
                <a:spcPct val="80000"/>
              </a:lnSpc>
            </a:pPr>
            <a:endParaRPr lang="pl-PL" altLang="pl-PL" sz="1600">
              <a:latin typeface="Times New Roman" panose="02020603050405020304" pitchFamily="18" charset="0"/>
            </a:endParaRPr>
          </a:p>
        </p:txBody>
      </p:sp>
      <p:pic>
        <p:nvPicPr>
          <p:cNvPr id="26632" name="Picture 8">
            <a:extLst>
              <a:ext uri="{FF2B5EF4-FFF2-40B4-BE49-F238E27FC236}">
                <a16:creationId xmlns:a16="http://schemas.microsoft.com/office/drawing/2014/main" xmlns="" id="{01043281-B3AF-4805-8D4A-96303418C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22116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a:extLst>
              <a:ext uri="{FF2B5EF4-FFF2-40B4-BE49-F238E27FC236}">
                <a16:creationId xmlns:a16="http://schemas.microsoft.com/office/drawing/2014/main" xmlns="" id="{0F676C4A-EE2C-46BA-A174-690FBCE283A9}"/>
              </a:ext>
            </a:extLst>
          </p:cNvPr>
          <p:cNvSpPr>
            <a:spLocks noGrp="1" noChangeArrowheads="1"/>
          </p:cNvSpPr>
          <p:nvPr>
            <p:ph type="body" sz="half" idx="4294967295"/>
          </p:nvPr>
        </p:nvSpPr>
        <p:spPr>
          <a:xfrm>
            <a:off x="611188" y="404813"/>
            <a:ext cx="7689850" cy="3887787"/>
          </a:xfrm>
        </p:spPr>
        <p:txBody>
          <a:bodyPr/>
          <a:lstStyle/>
          <a:p>
            <a:pPr>
              <a:lnSpc>
                <a:spcPct val="80000"/>
              </a:lnSpc>
              <a:buFontTx/>
              <a:buNone/>
            </a:pPr>
            <a:r>
              <a:rPr lang="pl-PL" altLang="pl-PL" sz="2400" b="1"/>
              <a:t>            </a:t>
            </a:r>
            <a:r>
              <a:rPr lang="pl-PL" altLang="pl-PL" sz="2400" b="1">
                <a:latin typeface="Times New Roman" panose="02020603050405020304" pitchFamily="18" charset="0"/>
              </a:rPr>
              <a:t>1-5 stycznia 1919 </a:t>
            </a:r>
            <a:r>
              <a:rPr lang="pl-PL" altLang="pl-PL" sz="2400">
                <a:latin typeface="Times New Roman" panose="02020603050405020304" pitchFamily="18" charset="0"/>
              </a:rPr>
              <a:t>– Oswobodzenie wielu miejscowości, między innymi: Jarocina, Nakła, Mogilna, Strzelna, Krotoszyna, Kruszwicy, Nowego Tomyśla, Czarnkowa, Miejskiej Górki, Jutrosina, Rawicza, Wolsztyna.</a:t>
            </a:r>
            <a:endParaRPr lang="pl-PL" altLang="pl-PL" sz="2400" b="1">
              <a:latin typeface="Times New Roman" panose="02020603050405020304" pitchFamily="18" charset="0"/>
            </a:endParaRPr>
          </a:p>
          <a:p>
            <a:pPr>
              <a:lnSpc>
                <a:spcPct val="80000"/>
              </a:lnSpc>
              <a:buFontTx/>
              <a:buNone/>
            </a:pPr>
            <a:r>
              <a:rPr lang="pl-PL" altLang="pl-PL" sz="2400" b="1">
                <a:latin typeface="Times New Roman" panose="02020603050405020304" pitchFamily="18" charset="0"/>
              </a:rPr>
              <a:t>          6 stycznia 1919 </a:t>
            </a:r>
            <a:r>
              <a:rPr lang="pl-PL" altLang="pl-PL" sz="2400">
                <a:latin typeface="Times New Roman" panose="02020603050405020304" pitchFamily="18" charset="0"/>
              </a:rPr>
              <a:t>– Powstańcy zdobyli lotnisko na Ławicy. Tym samym akcja wyzwalania Poznania dobiegła końca. Wybuchły walki pod Czerskiem i Kościerzyną na Pomorzu (Prusach Zachodnich). Powstanie wykroczyło poza teren Wielkopolski.</a:t>
            </a:r>
            <a:endParaRPr lang="pl-PL" altLang="pl-PL" sz="2400" b="1">
              <a:latin typeface="Times New Roman" panose="02020603050405020304" pitchFamily="18" charset="0"/>
            </a:endParaRPr>
          </a:p>
          <a:p>
            <a:pPr>
              <a:lnSpc>
                <a:spcPct val="80000"/>
              </a:lnSpc>
              <a:buFontTx/>
              <a:buNone/>
            </a:pPr>
            <a:r>
              <a:rPr lang="pl-PL" altLang="pl-PL" sz="2400" b="1">
                <a:latin typeface="Times New Roman" panose="02020603050405020304" pitchFamily="18" charset="0"/>
              </a:rPr>
              <a:t>          7 stycznia 1919 </a:t>
            </a:r>
            <a:r>
              <a:rPr lang="pl-PL" altLang="pl-PL" sz="2400">
                <a:latin typeface="Times New Roman" panose="02020603050405020304" pitchFamily="18" charset="0"/>
              </a:rPr>
              <a:t>– Niemcy zdobyli Chodzież, zajętą dzień wcześniej przez powstańców</a:t>
            </a:r>
            <a:r>
              <a:rPr lang="pl-PL" altLang="pl-PL" sz="2000">
                <a:latin typeface="Times New Roman" panose="02020603050405020304" pitchFamily="18" charset="0"/>
              </a:rPr>
              <a:t>.</a:t>
            </a:r>
          </a:p>
        </p:txBody>
      </p:sp>
      <p:sp>
        <p:nvSpPr>
          <p:cNvPr id="23558" name="Rectangle 6">
            <a:extLst>
              <a:ext uri="{FF2B5EF4-FFF2-40B4-BE49-F238E27FC236}">
                <a16:creationId xmlns:a16="http://schemas.microsoft.com/office/drawing/2014/main" xmlns="" id="{D15889D4-1EB6-4F60-85CF-0403A4B5DE9E}"/>
              </a:ext>
            </a:extLst>
          </p:cNvPr>
          <p:cNvSpPr>
            <a:spLocks noGrp="1" noChangeArrowheads="1"/>
          </p:cNvSpPr>
          <p:nvPr>
            <p:ph sz="half" idx="4294967295"/>
          </p:nvPr>
        </p:nvSpPr>
        <p:spPr>
          <a:xfrm>
            <a:off x="468313" y="4149725"/>
            <a:ext cx="8229600" cy="1827213"/>
          </a:xfrm>
        </p:spPr>
        <p:txBody>
          <a:bodyPr/>
          <a:lstStyle/>
          <a:p>
            <a:pPr>
              <a:buFontTx/>
              <a:buNone/>
            </a:pPr>
            <a:r>
              <a:rPr lang="pl-PL" altLang="pl-PL" sz="2400" b="1"/>
              <a:t>           </a:t>
            </a:r>
            <a:r>
              <a:rPr lang="pl-PL" altLang="pl-PL" sz="2400" b="1">
                <a:latin typeface="Times New Roman" panose="02020603050405020304" pitchFamily="18" charset="0"/>
              </a:rPr>
              <a:t>8 stycznia 1919 </a:t>
            </a:r>
            <a:r>
              <a:rPr lang="pl-PL" altLang="pl-PL" sz="2400">
                <a:latin typeface="Times New Roman" panose="02020603050405020304" pitchFamily="18" charset="0"/>
              </a:rPr>
              <a:t>– Bitwa pod Chodzieżą, powstańcom udało się odbić miasto.</a:t>
            </a:r>
            <a:br>
              <a:rPr lang="pl-PL" altLang="pl-PL" sz="2400">
                <a:latin typeface="Times New Roman" panose="02020603050405020304" pitchFamily="18" charset="0"/>
              </a:rPr>
            </a:br>
            <a:r>
              <a:rPr lang="pl-PL" altLang="pl-PL" sz="2400">
                <a:latin typeface="Times New Roman" panose="02020603050405020304" pitchFamily="18" charset="0"/>
              </a:rPr>
              <a:t>Odzyskano również Czarnków chwilowo zdobyty przez Niemców. Zwycięstwo powstańców pod Slesinem i wyzwolenie Sierakowa. Gen. Józef Dowbor-Muśnicki </a:t>
            </a:r>
          </a:p>
          <a:p>
            <a:pPr>
              <a:buFontTx/>
              <a:buNone/>
            </a:pPr>
            <a:r>
              <a:rPr lang="pl-PL" altLang="pl-PL" sz="2400">
                <a:latin typeface="Times New Roman" panose="02020603050405020304" pitchFamily="18" charset="0"/>
              </a:rPr>
              <a:t>    został mianowany wodzem powstania</a:t>
            </a:r>
            <a:r>
              <a:rPr lang="pl-PL" altLang="pl-PL" sz="2400"/>
              <a:t>. </a:t>
            </a:r>
          </a:p>
        </p:txBody>
      </p:sp>
      <p:pic>
        <p:nvPicPr>
          <p:cNvPr id="23559" name="Picture 7">
            <a:extLst>
              <a:ext uri="{FF2B5EF4-FFF2-40B4-BE49-F238E27FC236}">
                <a16:creationId xmlns:a16="http://schemas.microsoft.com/office/drawing/2014/main" xmlns="" id="{0D19F82E-BC7E-4E57-B6AE-1CB78C152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5013325"/>
            <a:ext cx="1223963"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FEC17FD2-9A50-46E1-BD63-70662930C239}"/>
              </a:ext>
            </a:extLst>
          </p:cNvPr>
          <p:cNvSpPr>
            <a:spLocks noGrp="1" noChangeArrowheads="1"/>
          </p:cNvSpPr>
          <p:nvPr>
            <p:ph type="title"/>
          </p:nvPr>
        </p:nvSpPr>
        <p:spPr/>
        <p:txBody>
          <a:bodyPr/>
          <a:lstStyle/>
          <a:p>
            <a:r>
              <a:rPr lang="pl-PL" altLang="pl-PL" sz="2400" b="1">
                <a:latin typeface="Times New Roman" panose="02020603050405020304" pitchFamily="18" charset="0"/>
              </a:rPr>
              <a:t>Drugi okres walk powstańczych</a:t>
            </a:r>
            <a:br>
              <a:rPr lang="pl-PL" altLang="pl-PL" sz="2400" b="1">
                <a:latin typeface="Times New Roman" panose="02020603050405020304" pitchFamily="18" charset="0"/>
              </a:rPr>
            </a:br>
            <a:r>
              <a:rPr lang="pl-PL" altLang="pl-PL" sz="2400" b="1">
                <a:latin typeface="Times New Roman" panose="02020603050405020304" pitchFamily="18" charset="0"/>
              </a:rPr>
              <a:t>8-15 stycznia 1919r.</a:t>
            </a:r>
          </a:p>
        </p:txBody>
      </p:sp>
      <p:sp>
        <p:nvSpPr>
          <p:cNvPr id="13315" name="Rectangle 3">
            <a:extLst>
              <a:ext uri="{FF2B5EF4-FFF2-40B4-BE49-F238E27FC236}">
                <a16:creationId xmlns:a16="http://schemas.microsoft.com/office/drawing/2014/main" xmlns="" id="{472C8296-6095-47A5-BABE-BC41D8600D0E}"/>
              </a:ext>
            </a:extLst>
          </p:cNvPr>
          <p:cNvSpPr>
            <a:spLocks noGrp="1" noChangeArrowheads="1"/>
          </p:cNvSpPr>
          <p:nvPr>
            <p:ph type="body" idx="1"/>
          </p:nvPr>
        </p:nvSpPr>
        <p:spPr/>
        <p:txBody>
          <a:bodyPr/>
          <a:lstStyle/>
          <a:p>
            <a:pPr>
              <a:lnSpc>
                <a:spcPct val="90000"/>
              </a:lnSpc>
            </a:pPr>
            <a:r>
              <a:rPr lang="pl-PL" altLang="pl-PL" sz="2400">
                <a:latin typeface="Times New Roman" panose="02020603050405020304" pitchFamily="18" charset="0"/>
              </a:rPr>
              <a:t>Drugi okres powstania to walka o zdobycie kolejnych obszarów i ugruntowanie zdobyczy powstańczych. Walki trwają w południowej Wielkopolsce, w rejonie Leszna, pod Rydzyną i Kąkolewem, zdobycie przez powstańców Sarnowy.</a:t>
            </a:r>
          </a:p>
          <a:p>
            <a:pPr>
              <a:lnSpc>
                <a:spcPct val="90000"/>
              </a:lnSpc>
            </a:pPr>
            <a:endParaRPr lang="pl-PL" altLang="pl-PL" sz="2400" b="1">
              <a:latin typeface="Times New Roman" panose="02020603050405020304" pitchFamily="18" charset="0"/>
            </a:endParaRPr>
          </a:p>
          <a:p>
            <a:pPr>
              <a:lnSpc>
                <a:spcPct val="90000"/>
              </a:lnSpc>
            </a:pPr>
            <a:r>
              <a:rPr lang="pl-PL" altLang="pl-PL" sz="2400">
                <a:latin typeface="Times New Roman" panose="02020603050405020304" pitchFamily="18" charset="0"/>
              </a:rPr>
              <a:t> Bój o Szubin zakończył się zwycięstwem strony polskiej. Jego znaczenie było duże. W rękach powstańców znalazł się nie tylko Szubin, ale również i Żnin, Łabiszyn, Złotniki. Również w innych rejonach północnej Wielkopolski dała się zauważyć znaczna aktywność strony polskiej. Na zachodzie natomiast miało miejsce niepowodzenie pod Zbąszyniem,</a:t>
            </a:r>
          </a:p>
          <a:p>
            <a:pPr>
              <a:lnSpc>
                <a:spcPct val="90000"/>
              </a:lnSpc>
              <a:buFontTx/>
              <a:buNone/>
            </a:pPr>
            <a:r>
              <a:rPr lang="pl-PL" altLang="pl-PL" sz="2400">
                <a:latin typeface="Times New Roman" panose="02020603050405020304" pitchFamily="18" charset="0"/>
              </a:rPr>
              <a:t>    a na południu Polacy utracili Sarnowę.</a:t>
            </a:r>
          </a:p>
        </p:txBody>
      </p:sp>
      <p:pic>
        <p:nvPicPr>
          <p:cNvPr id="13317" name="Picture 5">
            <a:extLst>
              <a:ext uri="{FF2B5EF4-FFF2-40B4-BE49-F238E27FC236}">
                <a16:creationId xmlns:a16="http://schemas.microsoft.com/office/drawing/2014/main" xmlns="" id="{68C53B8F-9405-484A-ABB3-431FEC90D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5229225"/>
            <a:ext cx="1063625"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a:extLst>
              <a:ext uri="{FF2B5EF4-FFF2-40B4-BE49-F238E27FC236}">
                <a16:creationId xmlns:a16="http://schemas.microsoft.com/office/drawing/2014/main" xmlns="" id="{2031A60E-6063-4FE7-AB6F-9C713A95CC78}"/>
              </a:ext>
            </a:extLst>
          </p:cNvPr>
          <p:cNvSpPr>
            <a:spLocks noGrp="1" noChangeArrowheads="1"/>
          </p:cNvSpPr>
          <p:nvPr>
            <p:ph type="body" sz="half" idx="4294967295"/>
          </p:nvPr>
        </p:nvSpPr>
        <p:spPr>
          <a:xfrm>
            <a:off x="971550" y="1125538"/>
            <a:ext cx="4038600" cy="4525962"/>
          </a:xfrm>
        </p:spPr>
        <p:txBody>
          <a:bodyPr/>
          <a:lstStyle/>
          <a:p>
            <a:pPr>
              <a:buFontTx/>
              <a:buNone/>
            </a:pPr>
            <a:r>
              <a:rPr lang="pl-PL" altLang="pl-PL" sz="2800" b="1">
                <a:latin typeface="Times New Roman" panose="02020603050405020304" pitchFamily="18" charset="0"/>
              </a:rPr>
              <a:t>     12 stycznia 1919</a:t>
            </a:r>
            <a:r>
              <a:rPr lang="pl-PL" altLang="pl-PL" sz="2800" b="1"/>
              <a:t> </a:t>
            </a:r>
            <a:endParaRPr lang="pl-PL" altLang="pl-PL" sz="2800"/>
          </a:p>
          <a:p>
            <a:pPr>
              <a:buFontTx/>
              <a:buNone/>
            </a:pPr>
            <a:r>
              <a:rPr lang="pl-PL" altLang="pl-PL" sz="2800"/>
              <a:t>    </a:t>
            </a:r>
            <a:r>
              <a:rPr lang="pl-PL" altLang="pl-PL" sz="2400">
                <a:latin typeface="Times New Roman" panose="02020603050405020304" pitchFamily="18" charset="0"/>
              </a:rPr>
              <a:t>Walki w rejonie Leszna, pod Lipnem</a:t>
            </a:r>
            <a:r>
              <a:rPr lang="pl-PL" altLang="pl-PL" sz="2800"/>
              <a:t>.</a:t>
            </a:r>
            <a:endParaRPr lang="pl-PL" altLang="pl-PL" sz="2800" b="1"/>
          </a:p>
          <a:p>
            <a:pPr>
              <a:buFontTx/>
              <a:buNone/>
            </a:pPr>
            <a:r>
              <a:rPr lang="pl-PL" altLang="pl-PL" sz="2800" b="1">
                <a:latin typeface="Times New Roman" panose="02020603050405020304" pitchFamily="18" charset="0"/>
              </a:rPr>
              <a:t>    13 stycznia 1919</a:t>
            </a:r>
            <a:r>
              <a:rPr lang="pl-PL" altLang="pl-PL" sz="2800" b="1"/>
              <a:t> </a:t>
            </a:r>
          </a:p>
          <a:p>
            <a:pPr>
              <a:buFontTx/>
              <a:buNone/>
            </a:pPr>
            <a:r>
              <a:rPr lang="pl-PL" altLang="pl-PL" sz="2800"/>
              <a:t> </a:t>
            </a:r>
            <a:r>
              <a:rPr lang="pl-PL" altLang="pl-PL" sz="2400">
                <a:latin typeface="Times New Roman" panose="02020603050405020304" pitchFamily="18" charset="0"/>
              </a:rPr>
              <a:t>Powstańcy utracili Szamocin.</a:t>
            </a:r>
            <a:endParaRPr lang="pl-PL" altLang="pl-PL" sz="2400" b="1">
              <a:latin typeface="Times New Roman" panose="02020603050405020304" pitchFamily="18" charset="0"/>
            </a:endParaRPr>
          </a:p>
          <a:p>
            <a:pPr>
              <a:buFontTx/>
              <a:buNone/>
            </a:pPr>
            <a:r>
              <a:rPr lang="pl-PL" altLang="pl-PL" sz="2800" b="1"/>
              <a:t>   </a:t>
            </a:r>
            <a:r>
              <a:rPr lang="pl-PL" altLang="pl-PL" sz="2800" b="1">
                <a:latin typeface="Times New Roman" panose="02020603050405020304" pitchFamily="18" charset="0"/>
              </a:rPr>
              <a:t>15 stycznia 1919</a:t>
            </a:r>
          </a:p>
          <a:p>
            <a:pPr>
              <a:buFontTx/>
              <a:buNone/>
            </a:pPr>
            <a:r>
              <a:rPr lang="pl-PL" altLang="pl-PL" sz="2800" b="1">
                <a:latin typeface="Times New Roman" panose="02020603050405020304" pitchFamily="18" charset="0"/>
              </a:rPr>
              <a:t> </a:t>
            </a:r>
            <a:r>
              <a:rPr lang="pl-PL" altLang="pl-PL" sz="2800" b="1"/>
              <a:t> </a:t>
            </a:r>
            <a:r>
              <a:rPr lang="pl-PL" altLang="pl-PL" sz="2800"/>
              <a:t>  </a:t>
            </a:r>
            <a:r>
              <a:rPr lang="pl-PL" altLang="pl-PL" sz="2400">
                <a:latin typeface="Times New Roman" panose="02020603050405020304" pitchFamily="18" charset="0"/>
              </a:rPr>
              <a:t>Nieudana operacja powstańcza pod Szamocinem.</a:t>
            </a:r>
          </a:p>
        </p:txBody>
      </p:sp>
      <p:pic>
        <p:nvPicPr>
          <p:cNvPr id="32776" name="Picture 8" descr="Gnieźnieńsko - witowski oddział powstańczy po zdobyciu Inowrocławia">
            <a:extLst>
              <a:ext uri="{FF2B5EF4-FFF2-40B4-BE49-F238E27FC236}">
                <a16:creationId xmlns:a16="http://schemas.microsoft.com/office/drawing/2014/main" xmlns="" id="{EF5CFC8F-16BA-40E7-AD86-20884C63C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276475"/>
            <a:ext cx="403225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32777" name="Picture 9">
            <a:extLst>
              <a:ext uri="{FF2B5EF4-FFF2-40B4-BE49-F238E27FC236}">
                <a16:creationId xmlns:a16="http://schemas.microsoft.com/office/drawing/2014/main" xmlns="" id="{B2B5ACBF-62D2-45B2-B1F3-405259AC9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084763"/>
            <a:ext cx="127952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E50309DC-F7DA-47F2-B3D6-41DDAEA03E0F}"/>
              </a:ext>
            </a:extLst>
          </p:cNvPr>
          <p:cNvSpPr>
            <a:spLocks noGrp="1" noChangeArrowheads="1"/>
          </p:cNvSpPr>
          <p:nvPr>
            <p:ph type="title"/>
          </p:nvPr>
        </p:nvSpPr>
        <p:spPr/>
        <p:txBody>
          <a:bodyPr/>
          <a:lstStyle/>
          <a:p>
            <a:r>
              <a:rPr lang="pl-PL" altLang="pl-PL" sz="2400" b="1">
                <a:latin typeface="Times New Roman" panose="02020603050405020304" pitchFamily="18" charset="0"/>
              </a:rPr>
              <a:t>Trzeci okres walk powstańczych</a:t>
            </a:r>
            <a:br>
              <a:rPr lang="pl-PL" altLang="pl-PL" sz="2400" b="1">
                <a:latin typeface="Times New Roman" panose="02020603050405020304" pitchFamily="18" charset="0"/>
              </a:rPr>
            </a:br>
            <a:r>
              <a:rPr lang="pl-PL" altLang="pl-PL" sz="2400" b="1">
                <a:latin typeface="Times New Roman" panose="02020603050405020304" pitchFamily="18" charset="0"/>
              </a:rPr>
              <a:t> (16 stycznia -16 lutego 1919).</a:t>
            </a:r>
            <a:r>
              <a:rPr lang="pl-PL" altLang="pl-PL" sz="4000"/>
              <a:t> </a:t>
            </a:r>
          </a:p>
        </p:txBody>
      </p:sp>
      <p:sp>
        <p:nvSpPr>
          <p:cNvPr id="34819" name="Rectangle 3">
            <a:extLst>
              <a:ext uri="{FF2B5EF4-FFF2-40B4-BE49-F238E27FC236}">
                <a16:creationId xmlns:a16="http://schemas.microsoft.com/office/drawing/2014/main" xmlns="" id="{36A8B8E2-3930-4798-8CB3-EC5D9947BE99}"/>
              </a:ext>
            </a:extLst>
          </p:cNvPr>
          <p:cNvSpPr>
            <a:spLocks noGrp="1" noChangeArrowheads="1"/>
          </p:cNvSpPr>
          <p:nvPr>
            <p:ph type="body" idx="1"/>
          </p:nvPr>
        </p:nvSpPr>
        <p:spPr/>
        <p:txBody>
          <a:bodyPr/>
          <a:lstStyle/>
          <a:p>
            <a:pPr>
              <a:lnSpc>
                <a:spcPct val="80000"/>
              </a:lnSpc>
              <a:buFontTx/>
              <a:buNone/>
            </a:pPr>
            <a:r>
              <a:rPr lang="pl-PL" altLang="pl-PL" sz="2000">
                <a:latin typeface="Times New Roman" panose="02020603050405020304" pitchFamily="18" charset="0"/>
              </a:rPr>
              <a:t>     Narastające zagrożenie niemieckie i walka o utrzymanie zdobyczy powstańczych. Gen. J. Dowbor-Muśnicki objął funkcję naczelnego wodza.</a:t>
            </a:r>
          </a:p>
          <a:p>
            <a:pPr>
              <a:lnSpc>
                <a:spcPct val="80000"/>
              </a:lnSpc>
              <a:buFontTx/>
              <a:buNone/>
            </a:pPr>
            <a:endParaRPr lang="pl-PL" altLang="pl-PL" sz="2000" b="1">
              <a:latin typeface="Times New Roman" panose="02020603050405020304" pitchFamily="18" charset="0"/>
            </a:endParaRPr>
          </a:p>
          <a:p>
            <a:pPr>
              <a:lnSpc>
                <a:spcPct val="80000"/>
              </a:lnSpc>
              <a:buFontTx/>
              <a:buNone/>
            </a:pPr>
            <a:r>
              <a:rPr lang="pl-PL" altLang="pl-PL" sz="2000" b="1">
                <a:latin typeface="Times New Roman" panose="02020603050405020304" pitchFamily="18" charset="0"/>
              </a:rPr>
              <a:t>     17 stycznia 1919 </a:t>
            </a:r>
            <a:r>
              <a:rPr lang="pl-PL" altLang="pl-PL" sz="2000">
                <a:latin typeface="Times New Roman" panose="02020603050405020304" pitchFamily="18" charset="0"/>
              </a:rPr>
              <a:t>– Został ogłoszony pobór do wojska. Pod broń powołano roczniki 1897, 1898 i 1899. Ważny etap w przekształceniu ochotniczych sił powstańczych w regularną Armię Wielkopolską.</a:t>
            </a:r>
          </a:p>
          <a:p>
            <a:pPr>
              <a:lnSpc>
                <a:spcPct val="80000"/>
              </a:lnSpc>
              <a:buFontTx/>
              <a:buNone/>
            </a:pPr>
            <a:r>
              <a:rPr lang="pl-PL" altLang="pl-PL" sz="2000">
                <a:latin typeface="Times New Roman" panose="02020603050405020304" pitchFamily="18" charset="0"/>
              </a:rPr>
              <a:t>    Gen. J. Dowbor-Muśnicki zwrócił się z odezwą do żołnierzy:</a:t>
            </a:r>
            <a:br>
              <a:rPr lang="pl-PL" altLang="pl-PL" sz="2000">
                <a:latin typeface="Times New Roman" panose="02020603050405020304" pitchFamily="18" charset="0"/>
              </a:rPr>
            </a:br>
            <a:endParaRPr lang="pl-PL" altLang="pl-PL" sz="2000">
              <a:latin typeface="Times New Roman" panose="02020603050405020304" pitchFamily="18" charset="0"/>
            </a:endParaRPr>
          </a:p>
          <a:p>
            <a:pPr>
              <a:lnSpc>
                <a:spcPct val="80000"/>
              </a:lnSpc>
              <a:buFontTx/>
              <a:buNone/>
            </a:pPr>
            <a:r>
              <a:rPr lang="pl-PL" altLang="pl-PL" sz="2000">
                <a:latin typeface="Times New Roman" panose="02020603050405020304" pitchFamily="18" charset="0"/>
              </a:rPr>
              <a:t>     „</a:t>
            </a:r>
            <a:r>
              <a:rPr lang="pl-PL" altLang="pl-PL" sz="2000" i="1">
                <a:latin typeface="Times New Roman" panose="02020603050405020304" pitchFamily="18" charset="0"/>
              </a:rPr>
              <a:t>(…) Do Was zwracam się oficerowie! Zapomnijcie o tej zmorze, która panowała w szeregach armii narodów – ciemięzców, w których nieludzkie obchodzenie się z żołnierzami i pogarda dla niego były systemem. Podobnie stosunki nie mogą mieć miejsca w szeregach Wojsk Polskich. Winniście być nie tylko dowódcami (…), ale też zawsze starszymi, kochającymi i troskliwymi braćmi żołnierzy (…)</a:t>
            </a:r>
            <a:r>
              <a:rPr lang="pl-PL" altLang="pl-PL" sz="2000">
                <a:latin typeface="Times New Roman" panose="02020603050405020304" pitchFamily="18" charset="0"/>
              </a:rPr>
              <a:t>„.</a:t>
            </a:r>
          </a:p>
        </p:txBody>
      </p:sp>
      <p:pic>
        <p:nvPicPr>
          <p:cNvPr id="34820" name="Picture 4">
            <a:extLst>
              <a:ext uri="{FF2B5EF4-FFF2-40B4-BE49-F238E27FC236}">
                <a16:creationId xmlns:a16="http://schemas.microsoft.com/office/drawing/2014/main" xmlns="" id="{D619A2F2-1DEF-4C24-82FC-B5614199A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5084763"/>
            <a:ext cx="13684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E1049E99-AB99-44FA-8C3D-5E661FC07F93}"/>
              </a:ext>
            </a:extLst>
          </p:cNvPr>
          <p:cNvSpPr>
            <a:spLocks noGrp="1" noChangeArrowheads="1"/>
          </p:cNvSpPr>
          <p:nvPr>
            <p:ph type="title"/>
          </p:nvPr>
        </p:nvSpPr>
        <p:spPr/>
        <p:txBody>
          <a:bodyPr/>
          <a:lstStyle/>
          <a:p>
            <a:r>
              <a:rPr lang="pl-PL" altLang="pl-PL" sz="2800" b="1">
                <a:latin typeface="Times New Roman" panose="02020603050405020304" pitchFamily="18" charset="0"/>
              </a:rPr>
              <a:t>Tekst roty przysięgi wojsk powstańczych</a:t>
            </a:r>
            <a:r>
              <a:rPr lang="pl-PL" altLang="pl-PL"/>
              <a:t> </a:t>
            </a:r>
          </a:p>
        </p:txBody>
      </p:sp>
      <p:sp>
        <p:nvSpPr>
          <p:cNvPr id="35843" name="Rectangle 3">
            <a:extLst>
              <a:ext uri="{FF2B5EF4-FFF2-40B4-BE49-F238E27FC236}">
                <a16:creationId xmlns:a16="http://schemas.microsoft.com/office/drawing/2014/main" xmlns="" id="{AC8AF193-8EDE-43F3-8540-41288C3C47EA}"/>
              </a:ext>
            </a:extLst>
          </p:cNvPr>
          <p:cNvSpPr>
            <a:spLocks noGrp="1" noChangeArrowheads="1"/>
          </p:cNvSpPr>
          <p:nvPr>
            <p:ph type="body" idx="1"/>
          </p:nvPr>
        </p:nvSpPr>
        <p:spPr>
          <a:xfrm>
            <a:off x="-180975" y="1628775"/>
            <a:ext cx="8507413" cy="4525963"/>
          </a:xfrm>
        </p:spPr>
        <p:txBody>
          <a:bodyPr/>
          <a:lstStyle/>
          <a:p>
            <a:pPr>
              <a:lnSpc>
                <a:spcPct val="80000"/>
              </a:lnSpc>
              <a:buFontTx/>
              <a:buNone/>
            </a:pPr>
            <a:r>
              <a:rPr lang="pl-PL" altLang="pl-PL" sz="2800"/>
              <a:t>     </a:t>
            </a:r>
            <a:r>
              <a:rPr lang="pl-PL" altLang="pl-PL" sz="2800">
                <a:latin typeface="Times New Roman" panose="02020603050405020304" pitchFamily="18" charset="0"/>
              </a:rPr>
              <a:t>„</a:t>
            </a:r>
            <a:r>
              <a:rPr lang="pl-PL" altLang="pl-PL" sz="2800" i="1">
                <a:latin typeface="Times New Roman" panose="02020603050405020304" pitchFamily="18" charset="0"/>
              </a:rPr>
              <a:t>W obliczu Boga Wszechmogącego w Trójcy Świętej Jedynego ślubuję, że Polsce, Ojczyźnie mojej i sprawie całego Narodu Polskiego zawsze i wszędzie służyć będę, że kraju Ojczystego i dobra narodowego do ostatniej kropli krwi bronić będę, że Komisarzowi Naczelnej Rady Ludowej w Poznaniu i dowódcom, i przełożonym swoim mianowanym przez tenże Komisariat, zawsze i wszędzie posłuszny będę, że w ogóle tak zachowywać się będę, jak przystoi na mężnego i prawego żołnierza-Polaka, że po zjednoczeniu Polski złożę przysięgę żołnierską, ustanowioną przez polską zwierzchność państwową</a:t>
            </a:r>
            <a:r>
              <a:rPr lang="pl-PL" altLang="pl-PL" sz="2800">
                <a:latin typeface="Times New Roman" panose="02020603050405020304" pitchFamily="18" charset="0"/>
              </a:rPr>
              <a:t>„.  </a:t>
            </a:r>
          </a:p>
        </p:txBody>
      </p:sp>
      <p:pic>
        <p:nvPicPr>
          <p:cNvPr id="35844" name="Picture 4">
            <a:extLst>
              <a:ext uri="{FF2B5EF4-FFF2-40B4-BE49-F238E27FC236}">
                <a16:creationId xmlns:a16="http://schemas.microsoft.com/office/drawing/2014/main" xmlns="" id="{0E0698C1-C3E3-4E0B-90C8-06C30301C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5575" y="5013325"/>
            <a:ext cx="1368425"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a:extLst>
              <a:ext uri="{FF2B5EF4-FFF2-40B4-BE49-F238E27FC236}">
                <a16:creationId xmlns:a16="http://schemas.microsoft.com/office/drawing/2014/main" xmlns="" id="{B86F637A-0917-4F31-A57A-A1FC0E44A2F5}"/>
              </a:ext>
            </a:extLst>
          </p:cNvPr>
          <p:cNvSpPr>
            <a:spLocks noGrp="1" noChangeArrowheads="1"/>
          </p:cNvSpPr>
          <p:nvPr>
            <p:ph type="body" sz="half" idx="4294967295"/>
          </p:nvPr>
        </p:nvSpPr>
        <p:spPr>
          <a:xfrm>
            <a:off x="755650" y="549275"/>
            <a:ext cx="4038600" cy="5389563"/>
          </a:xfrm>
        </p:spPr>
        <p:txBody>
          <a:bodyPr/>
          <a:lstStyle/>
          <a:p>
            <a:pPr>
              <a:lnSpc>
                <a:spcPct val="80000"/>
              </a:lnSpc>
              <a:buFontTx/>
              <a:buNone/>
            </a:pPr>
            <a:r>
              <a:rPr lang="pl-PL" altLang="pl-PL" sz="2400"/>
              <a:t>    </a:t>
            </a:r>
            <a:r>
              <a:rPr lang="pl-PL" altLang="pl-PL" sz="2400">
                <a:latin typeface="Times New Roman" panose="02020603050405020304" pitchFamily="18" charset="0"/>
              </a:rPr>
              <a:t>Niemcy podjęli ofensywę na froncie północnym, w rejonie Bydgoszczy i Nakła. W dniach następnych ciężkie walki toczyły się pod Rynarzewem. Powstańcy utracili Szubin.  Rozwijająca się pomyślnie ofensywa niemiecka na północy za łamała się. Wróg został wyparty za Noteć. Powstańcy odbili Rynarzewo i odnieśli zwycięstwo pod Kcynią. W dniu następnym odzyskano Szubin. </a:t>
            </a:r>
          </a:p>
        </p:txBody>
      </p:sp>
      <p:pic>
        <p:nvPicPr>
          <p:cNvPr id="36872" name="Picture 8" descr="Uroczysty akt promocji i zaprzysiężenie dowódców wojsk powstańczych na Placu Wolności w Poznaniu dnia 26 stycznia 1919">
            <a:extLst>
              <a:ext uri="{FF2B5EF4-FFF2-40B4-BE49-F238E27FC236}">
                <a16:creationId xmlns:a16="http://schemas.microsoft.com/office/drawing/2014/main" xmlns="" id="{4F542750-9BDB-41C6-8A3E-D07941005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133600"/>
            <a:ext cx="3810000" cy="2524125"/>
          </a:xfrm>
          <a:prstGeom prst="rect">
            <a:avLst/>
          </a:prstGeom>
          <a:noFill/>
          <a:extLst>
            <a:ext uri="{909E8E84-426E-40DD-AFC4-6F175D3DCCD1}">
              <a14:hiddenFill xmlns:a14="http://schemas.microsoft.com/office/drawing/2010/main">
                <a:solidFill>
                  <a:srgbClr val="FFFFFF"/>
                </a:solidFill>
              </a14:hiddenFill>
            </a:ext>
          </a:extLst>
        </p:spPr>
      </p:pic>
      <p:pic>
        <p:nvPicPr>
          <p:cNvPr id="36873" name="Picture 9">
            <a:extLst>
              <a:ext uri="{FF2B5EF4-FFF2-40B4-BE49-F238E27FC236}">
                <a16:creationId xmlns:a16="http://schemas.microsoft.com/office/drawing/2014/main" xmlns="" id="{368E8C14-A149-4B06-8527-44708DEBA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4941888"/>
            <a:ext cx="1638300"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xmlns="" id="{60DF54AF-5AC1-42CF-BAE5-8DC3E4903FD4}"/>
              </a:ext>
            </a:extLst>
          </p:cNvPr>
          <p:cNvSpPr>
            <a:spLocks noGrp="1" noChangeArrowheads="1"/>
          </p:cNvSpPr>
          <p:nvPr>
            <p:ph type="body" sz="half" idx="4294967295"/>
          </p:nvPr>
        </p:nvSpPr>
        <p:spPr>
          <a:xfrm>
            <a:off x="827088" y="1412875"/>
            <a:ext cx="3282950" cy="4525963"/>
          </a:xfrm>
        </p:spPr>
        <p:txBody>
          <a:bodyPr/>
          <a:lstStyle/>
          <a:p>
            <a:pPr>
              <a:lnSpc>
                <a:spcPct val="90000"/>
              </a:lnSpc>
              <a:buFontTx/>
              <a:buNone/>
            </a:pPr>
            <a:r>
              <a:rPr lang="pl-PL" altLang="pl-PL" sz="2400"/>
              <a:t>   </a:t>
            </a:r>
            <a:r>
              <a:rPr lang="pl-PL" altLang="pl-PL" sz="2400">
                <a:latin typeface="Times New Roman" panose="02020603050405020304" pitchFamily="18" charset="0"/>
              </a:rPr>
              <a:t>,, Nie zginie Polska, nie zginie! Lecz żyć  będzie po wieki wieków w potędze i chwale. Dla was, dla nas i dla całej ludzkości.” </a:t>
            </a:r>
          </a:p>
          <a:p>
            <a:pPr>
              <a:lnSpc>
                <a:spcPct val="90000"/>
              </a:lnSpc>
              <a:buFontTx/>
              <a:buNone/>
            </a:pPr>
            <a:r>
              <a:rPr lang="pl-PL" altLang="pl-PL" sz="2400">
                <a:latin typeface="Times New Roman" panose="02020603050405020304" pitchFamily="18" charset="0"/>
              </a:rPr>
              <a:t> </a:t>
            </a:r>
          </a:p>
          <a:p>
            <a:pPr>
              <a:lnSpc>
                <a:spcPct val="90000"/>
              </a:lnSpc>
              <a:buFontTx/>
              <a:buNone/>
            </a:pPr>
            <a:endParaRPr lang="pl-PL" altLang="pl-PL" sz="2400">
              <a:latin typeface="Times New Roman" panose="02020603050405020304" pitchFamily="18" charset="0"/>
            </a:endParaRPr>
          </a:p>
          <a:p>
            <a:pPr>
              <a:lnSpc>
                <a:spcPct val="90000"/>
              </a:lnSpc>
              <a:buFontTx/>
              <a:buNone/>
            </a:pPr>
            <a:r>
              <a:rPr lang="pl-PL" altLang="pl-PL" sz="2400">
                <a:latin typeface="Times New Roman" panose="02020603050405020304" pitchFamily="18" charset="0"/>
              </a:rPr>
              <a:t>                                               Ignacy Jan Paderewski</a:t>
            </a:r>
          </a:p>
        </p:txBody>
      </p:sp>
      <p:pic>
        <p:nvPicPr>
          <p:cNvPr id="3078" name="Picture 6" descr="Ignacy Jan Paderewski">
            <a:extLst>
              <a:ext uri="{FF2B5EF4-FFF2-40B4-BE49-F238E27FC236}">
                <a16:creationId xmlns:a16="http://schemas.microsoft.com/office/drawing/2014/main" xmlns="" id="{FB8E6AFB-1A6A-4626-B65D-C6C3B4098E1D}"/>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716463" y="1052513"/>
            <a:ext cx="3486150" cy="4333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7">
            <a:extLst>
              <a:ext uri="{FF2B5EF4-FFF2-40B4-BE49-F238E27FC236}">
                <a16:creationId xmlns:a16="http://schemas.microsoft.com/office/drawing/2014/main" xmlns="" id="{D849D6DA-282B-422E-A85C-2F66C895F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581525"/>
            <a:ext cx="18002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xmlns="" id="{4AC2FB47-1B80-457B-809C-C6B599A6723D}"/>
              </a:ext>
            </a:extLst>
          </p:cNvPr>
          <p:cNvSpPr>
            <a:spLocks noGrp="1" noChangeArrowheads="1"/>
          </p:cNvSpPr>
          <p:nvPr>
            <p:ph type="body" idx="4294967295"/>
          </p:nvPr>
        </p:nvSpPr>
        <p:spPr>
          <a:xfrm>
            <a:off x="611188" y="620713"/>
            <a:ext cx="8229600" cy="5616575"/>
          </a:xfrm>
        </p:spPr>
        <p:txBody>
          <a:bodyPr/>
          <a:lstStyle/>
          <a:p>
            <a:pPr>
              <a:lnSpc>
                <a:spcPct val="90000"/>
              </a:lnSpc>
            </a:pPr>
            <a:r>
              <a:rPr lang="pl-PL" altLang="pl-PL" sz="2400" b="1">
                <a:latin typeface="Times New Roman" panose="02020603050405020304" pitchFamily="18" charset="0"/>
              </a:rPr>
              <a:t>7 lutego 1919 </a:t>
            </a:r>
            <a:r>
              <a:rPr lang="pl-PL" altLang="pl-PL" sz="2400">
                <a:latin typeface="Times New Roman" panose="02020603050405020304" pitchFamily="18" charset="0"/>
              </a:rPr>
              <a:t>– Ciężkie walki o Kolno, które przechodziło z rąk do rąk. Komisariat NRL mianował 122 podoficerów Polaków z byłej armii pruskiej na stopień podporucznika.</a:t>
            </a:r>
            <a:endParaRPr lang="pl-PL" altLang="pl-PL" sz="2400" b="1">
              <a:latin typeface="Times New Roman" panose="02020603050405020304" pitchFamily="18" charset="0"/>
            </a:endParaRPr>
          </a:p>
          <a:p>
            <a:pPr>
              <a:lnSpc>
                <a:spcPct val="90000"/>
              </a:lnSpc>
            </a:pPr>
            <a:r>
              <a:rPr lang="pl-PL" altLang="pl-PL" sz="2400" b="1">
                <a:latin typeface="Times New Roman" panose="02020603050405020304" pitchFamily="18" charset="0"/>
              </a:rPr>
              <a:t>9 lutego 1919 </a:t>
            </a:r>
            <a:r>
              <a:rPr lang="pl-PL" altLang="pl-PL" sz="2400">
                <a:latin typeface="Times New Roman" panose="02020603050405020304" pitchFamily="18" charset="0"/>
              </a:rPr>
              <a:t>– Na zachodzie w rejonie Trzciela powstańcy odparli niemieckie natarcie.</a:t>
            </a:r>
            <a:endParaRPr lang="pl-PL" altLang="pl-PL" sz="2400" b="1">
              <a:latin typeface="Times New Roman" panose="02020603050405020304" pitchFamily="18" charset="0"/>
            </a:endParaRPr>
          </a:p>
          <a:p>
            <a:pPr>
              <a:lnSpc>
                <a:spcPct val="90000"/>
              </a:lnSpc>
            </a:pPr>
            <a:r>
              <a:rPr lang="pl-PL" altLang="pl-PL" sz="2400" b="1">
                <a:latin typeface="Times New Roman" panose="02020603050405020304" pitchFamily="18" charset="0"/>
              </a:rPr>
              <a:t>10 lutego 1919</a:t>
            </a:r>
            <a:r>
              <a:rPr lang="pl-PL" altLang="pl-PL" sz="2400">
                <a:latin typeface="Times New Roman" panose="02020603050405020304" pitchFamily="18" charset="0"/>
              </a:rPr>
              <a:t> – Odparcie natarcia niemieckiego pod Rawiczem.</a:t>
            </a:r>
            <a:endParaRPr lang="pl-PL" altLang="pl-PL" sz="2400" b="1">
              <a:latin typeface="Times New Roman" panose="02020603050405020304" pitchFamily="18" charset="0"/>
            </a:endParaRPr>
          </a:p>
          <a:p>
            <a:pPr>
              <a:lnSpc>
                <a:spcPct val="90000"/>
              </a:lnSpc>
            </a:pPr>
            <a:r>
              <a:rPr lang="pl-PL" altLang="pl-PL" sz="2400" b="1">
                <a:latin typeface="Times New Roman" panose="02020603050405020304" pitchFamily="18" charset="0"/>
              </a:rPr>
              <a:t>12 lutego 1919 </a:t>
            </a:r>
            <a:r>
              <a:rPr lang="pl-PL" altLang="pl-PL" sz="2400">
                <a:latin typeface="Times New Roman" panose="02020603050405020304" pitchFamily="18" charset="0"/>
              </a:rPr>
              <a:t>– Natarcie niemieckie przy wsparciu pociągów pancernych na Kargowę i Babimost odniosło sukces. Atak niemiecki został powstrzymany pod Kopanicą.</a:t>
            </a:r>
            <a:endParaRPr lang="pl-PL" altLang="pl-PL" sz="2400" b="1">
              <a:latin typeface="Times New Roman" panose="02020603050405020304" pitchFamily="18" charset="0"/>
            </a:endParaRPr>
          </a:p>
          <a:p>
            <a:pPr>
              <a:lnSpc>
                <a:spcPct val="90000"/>
              </a:lnSpc>
            </a:pPr>
            <a:r>
              <a:rPr lang="pl-PL" altLang="pl-PL" sz="2400" b="1">
                <a:latin typeface="Times New Roman" panose="02020603050405020304" pitchFamily="18" charset="0"/>
              </a:rPr>
              <a:t>14 lutego 1919 </a:t>
            </a:r>
            <a:r>
              <a:rPr lang="pl-PL" altLang="pl-PL" sz="2400">
                <a:latin typeface="Times New Roman" panose="02020603050405020304" pitchFamily="18" charset="0"/>
              </a:rPr>
              <a:t>– Niemcy przenieśli siedzibę naczelnego dowództwa do Kołobrzegu, co świadczyło o planach ofensywy przeciwko Wielkopolsce.</a:t>
            </a:r>
          </a:p>
        </p:txBody>
      </p:sp>
      <p:pic>
        <p:nvPicPr>
          <p:cNvPr id="38916" name="Picture 4">
            <a:extLst>
              <a:ext uri="{FF2B5EF4-FFF2-40B4-BE49-F238E27FC236}">
                <a16:creationId xmlns:a16="http://schemas.microsoft.com/office/drawing/2014/main" xmlns="" id="{E260D7BC-251D-4034-AEF4-F6E3185E4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5013325"/>
            <a:ext cx="179863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a:extLst>
              <a:ext uri="{FF2B5EF4-FFF2-40B4-BE49-F238E27FC236}">
                <a16:creationId xmlns:a16="http://schemas.microsoft.com/office/drawing/2014/main" xmlns="" id="{621D2B11-99F0-4D74-A5F7-A74C9328F127}"/>
              </a:ext>
            </a:extLst>
          </p:cNvPr>
          <p:cNvSpPr>
            <a:spLocks noGrp="1" noChangeArrowheads="1"/>
          </p:cNvSpPr>
          <p:nvPr>
            <p:ph type="body" sz="half" idx="4294967295"/>
          </p:nvPr>
        </p:nvSpPr>
        <p:spPr>
          <a:xfrm>
            <a:off x="468313" y="404813"/>
            <a:ext cx="7761287" cy="1944687"/>
          </a:xfrm>
        </p:spPr>
        <p:txBody>
          <a:bodyPr/>
          <a:lstStyle/>
          <a:p>
            <a:pPr>
              <a:buFontTx/>
              <a:buNone/>
            </a:pPr>
            <a:r>
              <a:rPr lang="pl-PL" altLang="pl-PL" sz="2800"/>
              <a:t>          </a:t>
            </a:r>
            <a:r>
              <a:rPr lang="pl-PL" altLang="pl-PL" sz="2400">
                <a:latin typeface="Times New Roman" panose="02020603050405020304" pitchFamily="18" charset="0"/>
              </a:rPr>
              <a:t>W Trewirze został przedłużony rozejm Niemiec z   </a:t>
            </a:r>
          </a:p>
          <a:p>
            <a:pPr>
              <a:buFontTx/>
              <a:buNone/>
            </a:pPr>
            <a:r>
              <a:rPr lang="pl-PL" altLang="pl-PL" sz="2400">
                <a:latin typeface="Times New Roman" panose="02020603050405020304" pitchFamily="18" charset="0"/>
              </a:rPr>
              <a:t>          państwami Ententy. Obejmował on również front </a:t>
            </a:r>
          </a:p>
          <a:p>
            <a:pPr>
              <a:buFontTx/>
              <a:buNone/>
            </a:pPr>
            <a:r>
              <a:rPr lang="pl-PL" altLang="pl-PL" sz="2400">
                <a:latin typeface="Times New Roman" panose="02020603050405020304" pitchFamily="18" charset="0"/>
              </a:rPr>
              <a:t>          wielkopolski. Tym samym armia powstańcza została </a:t>
            </a:r>
          </a:p>
          <a:p>
            <a:pPr>
              <a:buFontTx/>
              <a:buNone/>
            </a:pPr>
            <a:r>
              <a:rPr lang="pl-PL" altLang="pl-PL" sz="2400">
                <a:latin typeface="Times New Roman" panose="02020603050405020304" pitchFamily="18" charset="0"/>
              </a:rPr>
              <a:t>          uznana za wojsko sprzymierzone.</a:t>
            </a:r>
          </a:p>
          <a:p>
            <a:pPr>
              <a:buFontTx/>
              <a:buNone/>
            </a:pPr>
            <a:endParaRPr lang="pl-PL" altLang="pl-PL" sz="2400">
              <a:latin typeface="Times New Roman" panose="02020603050405020304" pitchFamily="18" charset="0"/>
            </a:endParaRPr>
          </a:p>
          <a:p>
            <a:pPr>
              <a:buFontTx/>
              <a:buNone/>
            </a:pPr>
            <a:endParaRPr lang="pl-PL" altLang="pl-PL" sz="2400">
              <a:latin typeface="Times New Roman" panose="02020603050405020304" pitchFamily="18" charset="0"/>
            </a:endParaRPr>
          </a:p>
        </p:txBody>
      </p:sp>
      <p:sp>
        <p:nvSpPr>
          <p:cNvPr id="39942" name="Rectangle 6">
            <a:extLst>
              <a:ext uri="{FF2B5EF4-FFF2-40B4-BE49-F238E27FC236}">
                <a16:creationId xmlns:a16="http://schemas.microsoft.com/office/drawing/2014/main" xmlns="" id="{ADB3A9A5-5DAB-47AE-9811-38B46DEBB00C}"/>
              </a:ext>
            </a:extLst>
          </p:cNvPr>
          <p:cNvSpPr>
            <a:spLocks noGrp="1" noChangeArrowheads="1"/>
          </p:cNvSpPr>
          <p:nvPr>
            <p:ph sz="half" idx="4294967295"/>
          </p:nvPr>
        </p:nvSpPr>
        <p:spPr>
          <a:xfrm>
            <a:off x="468313" y="2205038"/>
            <a:ext cx="8229600" cy="3776662"/>
          </a:xfrm>
        </p:spPr>
        <p:txBody>
          <a:bodyPr/>
          <a:lstStyle/>
          <a:p>
            <a:pPr>
              <a:buFontTx/>
              <a:buNone/>
            </a:pPr>
            <a:r>
              <a:rPr lang="pl-PL" altLang="pl-PL" sz="2800"/>
              <a:t>           </a:t>
            </a:r>
            <a:r>
              <a:rPr lang="pl-PL" altLang="pl-PL" sz="2400" u="sng">
                <a:latin typeface="Times New Roman" panose="02020603050405020304" pitchFamily="18" charset="0"/>
              </a:rPr>
              <a:t>Fragmenty układu o przedłużeniu rozejmu</a:t>
            </a:r>
            <a:r>
              <a:rPr lang="pl-PL" altLang="pl-PL" sz="2400">
                <a:latin typeface="Times New Roman" panose="02020603050405020304" pitchFamily="18" charset="0"/>
              </a:rPr>
              <a:t> –    </a:t>
            </a:r>
          </a:p>
          <a:p>
            <a:pPr>
              <a:buFontTx/>
              <a:buNone/>
            </a:pPr>
            <a:r>
              <a:rPr lang="pl-PL" altLang="pl-PL" sz="2400">
                <a:latin typeface="Times New Roman" panose="02020603050405020304" pitchFamily="18" charset="0"/>
              </a:rPr>
              <a:t>                           Trewir 16 lutego 1919</a:t>
            </a:r>
            <a:r>
              <a:rPr lang="pl-PL" altLang="pl-PL" sz="2800">
                <a:latin typeface="Times New Roman" panose="02020603050405020304" pitchFamily="18" charset="0"/>
              </a:rPr>
              <a:t/>
            </a:r>
            <a:br>
              <a:rPr lang="pl-PL" altLang="pl-PL" sz="2800">
                <a:latin typeface="Times New Roman" panose="02020603050405020304" pitchFamily="18" charset="0"/>
              </a:rPr>
            </a:br>
            <a:endParaRPr lang="pl-PL" altLang="pl-PL" sz="2800">
              <a:latin typeface="Times New Roman" panose="02020603050405020304" pitchFamily="18" charset="0"/>
            </a:endParaRPr>
          </a:p>
          <a:p>
            <a:pPr>
              <a:buFontTx/>
              <a:buNone/>
            </a:pPr>
            <a:r>
              <a:rPr lang="pl-PL" altLang="pl-PL" sz="1400">
                <a:latin typeface="Times New Roman" panose="02020603050405020304" pitchFamily="18" charset="0"/>
              </a:rPr>
              <a:t>„</a:t>
            </a:r>
            <a:r>
              <a:rPr lang="pl-PL" altLang="pl-PL" sz="1400" i="1">
                <a:latin typeface="Times New Roman" panose="02020603050405020304" pitchFamily="18" charset="0"/>
              </a:rPr>
              <a:t>(…) Niemcy powinni niezwłocznie zaprzestać wszelkich działań ofensywnych przeciwko Polakom w Poznańskiem i we wszystkich innych okręgach. W tym celu zabrania się wojskom niemieckim przekraczania następującej Unii: dawna granica Prus Wschodnich i Prus zachodnich z Rosją aż do Dąbrowy Biskupiej, następnie zaczynając od tego punktu linii na zachód od Dąbrowy Biskupiej, na zachód od Nowej Wsi Wielkiej, na południe od Brzozy, na północ od Szubina, na północ od Kcyni, na południe od Szamocina, na południe od Chodzieży, na północ od Czarnkowa, na zachód od Miał, na zachód od Międzychodu, na zachód od Zbaszynia, na zachód od Wolsztyna, na północ od Leszna, na północ od Rawicza, na południe od Krotoszyna, na zachód od Odolanowa, na zachód od Ostrzeszowa, na północ od Wieruszowa, a następnie aż do granicy śląskiej.</a:t>
            </a:r>
            <a:r>
              <a:rPr lang="pl-PL" altLang="pl-PL" sz="1400">
                <a:latin typeface="Times New Roman" panose="02020603050405020304" pitchFamily="18" charset="0"/>
              </a:rPr>
              <a:t>” </a:t>
            </a:r>
          </a:p>
        </p:txBody>
      </p:sp>
      <p:pic>
        <p:nvPicPr>
          <p:cNvPr id="39943" name="Picture 7">
            <a:extLst>
              <a:ext uri="{FF2B5EF4-FFF2-40B4-BE49-F238E27FC236}">
                <a16:creationId xmlns:a16="http://schemas.microsoft.com/office/drawing/2014/main" xmlns="" id="{138937D8-7688-4405-8FBC-91AB65039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5300663"/>
            <a:ext cx="1079500" cy="14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38072495-9443-4CBC-A27C-28018C099285}"/>
              </a:ext>
            </a:extLst>
          </p:cNvPr>
          <p:cNvSpPr>
            <a:spLocks noGrp="1" noChangeArrowheads="1"/>
          </p:cNvSpPr>
          <p:nvPr>
            <p:ph type="title"/>
          </p:nvPr>
        </p:nvSpPr>
        <p:spPr/>
        <p:txBody>
          <a:bodyPr/>
          <a:lstStyle/>
          <a:p>
            <a:r>
              <a:rPr lang="pl-PL" altLang="pl-PL" sz="2400" b="1">
                <a:latin typeface="Times New Roman" panose="02020603050405020304" pitchFamily="18" charset="0"/>
              </a:rPr>
              <a:t>Niespokojny rozejm i pokój (16 lutego – styczeń 1920)</a:t>
            </a:r>
            <a:r>
              <a:rPr lang="pl-PL" altLang="pl-PL" sz="4000"/>
              <a:t> </a:t>
            </a:r>
          </a:p>
        </p:txBody>
      </p:sp>
      <p:sp>
        <p:nvSpPr>
          <p:cNvPr id="41987" name="Rectangle 3">
            <a:extLst>
              <a:ext uri="{FF2B5EF4-FFF2-40B4-BE49-F238E27FC236}">
                <a16:creationId xmlns:a16="http://schemas.microsoft.com/office/drawing/2014/main" xmlns="" id="{4BDC746B-1D3E-46BE-89A1-3BFBDDC6F7F2}"/>
              </a:ext>
            </a:extLst>
          </p:cNvPr>
          <p:cNvSpPr>
            <a:spLocks noGrp="1" noChangeArrowheads="1"/>
          </p:cNvSpPr>
          <p:nvPr>
            <p:ph type="body" idx="1"/>
          </p:nvPr>
        </p:nvSpPr>
        <p:spPr/>
        <p:txBody>
          <a:bodyPr/>
          <a:lstStyle/>
          <a:p>
            <a:r>
              <a:rPr lang="pl-PL" altLang="pl-PL" sz="2400">
                <a:latin typeface="Times New Roman" panose="02020603050405020304" pitchFamily="18" charset="0"/>
              </a:rPr>
              <a:t>Trwają walki zbrojne. Kompania ochotnicza powstańców wyruszyła do Małopolski w celu walki z Ukraińcami. </a:t>
            </a:r>
          </a:p>
          <a:p>
            <a:r>
              <a:rPr lang="pl-PL" altLang="pl-PL" sz="2400">
                <a:latin typeface="Times New Roman" panose="02020603050405020304" pitchFamily="18" charset="0"/>
              </a:rPr>
              <a:t>Komisariat NRL powołał pod broń roczniki 1891, 1892, 1893, 1894, 1901. </a:t>
            </a:r>
          </a:p>
          <a:p>
            <a:r>
              <a:rPr lang="pl-PL" altLang="pl-PL" sz="2400">
                <a:latin typeface="Times New Roman" panose="02020603050405020304" pitchFamily="18" charset="0"/>
              </a:rPr>
              <a:t>Straż Ludowa została przekształcona w Obronę Krajową. </a:t>
            </a:r>
          </a:p>
          <a:p>
            <a:r>
              <a:rPr lang="pl-PL" altLang="pl-PL" sz="2400" b="1">
                <a:latin typeface="Times New Roman" panose="02020603050405020304" pitchFamily="18" charset="0"/>
              </a:rPr>
              <a:t>28 czerwca 1919 </a:t>
            </a:r>
            <a:r>
              <a:rPr lang="pl-PL" altLang="pl-PL" sz="2400">
                <a:latin typeface="Times New Roman" panose="02020603050405020304" pitchFamily="18" charset="0"/>
              </a:rPr>
              <a:t>– Niemcy podpisały traktat wersalski, w wyniku którego do Polski powróciła – z wyjątkiem skrawków prawie cała Wielkopolska. Czyn zbrojny Wielkopolan zakończył się sukcesem. </a:t>
            </a:r>
          </a:p>
        </p:txBody>
      </p:sp>
      <p:pic>
        <p:nvPicPr>
          <p:cNvPr id="41988" name="Picture 4">
            <a:extLst>
              <a:ext uri="{FF2B5EF4-FFF2-40B4-BE49-F238E27FC236}">
                <a16:creationId xmlns:a16="http://schemas.microsoft.com/office/drawing/2014/main" xmlns="" id="{787A7C11-1478-41F8-B70B-CF81F2D5D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5084763"/>
            <a:ext cx="14954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xmlns="" id="{5B8F1F06-2BEC-4AF4-ACB3-BC4DF0F37C8A}"/>
              </a:ext>
            </a:extLst>
          </p:cNvPr>
          <p:cNvSpPr>
            <a:spLocks noGrp="1" noChangeArrowheads="1"/>
          </p:cNvSpPr>
          <p:nvPr>
            <p:ph type="body" idx="4294967295"/>
          </p:nvPr>
        </p:nvSpPr>
        <p:spPr>
          <a:xfrm>
            <a:off x="539750" y="836613"/>
            <a:ext cx="8229600" cy="5400675"/>
          </a:xfrm>
        </p:spPr>
        <p:txBody>
          <a:bodyPr/>
          <a:lstStyle/>
          <a:p>
            <a:pPr>
              <a:lnSpc>
                <a:spcPct val="90000"/>
              </a:lnSpc>
            </a:pPr>
            <a:r>
              <a:rPr lang="pl-PL" altLang="pl-PL" sz="2400" b="1">
                <a:latin typeface="Times New Roman" panose="02020603050405020304" pitchFamily="18" charset="0"/>
              </a:rPr>
              <a:t>II półrocze 1919 </a:t>
            </a:r>
            <a:r>
              <a:rPr lang="pl-PL" altLang="pl-PL" sz="2400">
                <a:latin typeface="Times New Roman" panose="02020603050405020304" pitchFamily="18" charset="0"/>
              </a:rPr>
              <a:t>– Mimo podpisania traktatu pokojowego na linii frontu wielkopolskiego dochodziło jeszcze do sprowokowanych przez Niemców zajść.</a:t>
            </a:r>
            <a:endParaRPr lang="pl-PL" altLang="pl-PL" sz="2400" b="1">
              <a:latin typeface="Times New Roman" panose="02020603050405020304" pitchFamily="18" charset="0"/>
            </a:endParaRPr>
          </a:p>
          <a:p>
            <a:pPr>
              <a:lnSpc>
                <a:spcPct val="90000"/>
              </a:lnSpc>
            </a:pPr>
            <a:r>
              <a:rPr lang="pl-PL" altLang="pl-PL" sz="2400" b="1">
                <a:latin typeface="Times New Roman" panose="02020603050405020304" pitchFamily="18" charset="0"/>
              </a:rPr>
              <a:t>10 stycznia 1920 </a:t>
            </a:r>
            <a:r>
              <a:rPr lang="pl-PL" altLang="pl-PL" sz="2400">
                <a:latin typeface="Times New Roman" panose="02020603050405020304" pitchFamily="18" charset="0"/>
              </a:rPr>
              <a:t>– W życie wszedł traktat wersalski, na mocy którego armia powstańcza miała przejąć Pomorze oraz te miejscowości Wielkopolski, które do tej pory pozostawały w rękach niemieckich, np. Leszno i Rawicz.</a:t>
            </a:r>
            <a:endParaRPr lang="pl-PL" altLang="pl-PL" sz="2400" b="1">
              <a:latin typeface="Times New Roman" panose="02020603050405020304" pitchFamily="18" charset="0"/>
            </a:endParaRPr>
          </a:p>
          <a:p>
            <a:pPr>
              <a:lnSpc>
                <a:spcPct val="90000"/>
              </a:lnSpc>
            </a:pPr>
            <a:r>
              <a:rPr lang="pl-PL" altLang="pl-PL" sz="2400" b="1">
                <a:latin typeface="Times New Roman" panose="02020603050405020304" pitchFamily="18" charset="0"/>
              </a:rPr>
              <a:t>13 stycznia 1920 </a:t>
            </a:r>
            <a:r>
              <a:rPr lang="pl-PL" altLang="pl-PL" sz="2400">
                <a:latin typeface="Times New Roman" panose="02020603050405020304" pitchFamily="18" charset="0"/>
              </a:rPr>
              <a:t>– Dowództwo frontu wielkopolskiego wydało rozkaz do rozpoczęcia przejmowania zajmowanych dotąd przez Niemców terytoriów.</a:t>
            </a:r>
            <a:endParaRPr lang="pl-PL" altLang="pl-PL" sz="2400" b="1">
              <a:latin typeface="Times New Roman" panose="02020603050405020304" pitchFamily="18" charset="0"/>
            </a:endParaRPr>
          </a:p>
          <a:p>
            <a:pPr>
              <a:lnSpc>
                <a:spcPct val="90000"/>
              </a:lnSpc>
            </a:pPr>
            <a:r>
              <a:rPr lang="pl-PL" altLang="pl-PL" sz="2400" b="1">
                <a:latin typeface="Times New Roman" panose="02020603050405020304" pitchFamily="18" charset="0"/>
              </a:rPr>
              <a:t>17 stycznia 1920 </a:t>
            </a:r>
            <a:r>
              <a:rPr lang="pl-PL" altLang="pl-PL" sz="2400">
                <a:latin typeface="Times New Roman" panose="02020603050405020304" pitchFamily="18" charset="0"/>
              </a:rPr>
              <a:t>– Początek akcji przejmowania.</a:t>
            </a:r>
            <a:endParaRPr lang="pl-PL" altLang="pl-PL" sz="2400" b="1">
              <a:latin typeface="Times New Roman" panose="02020603050405020304" pitchFamily="18" charset="0"/>
            </a:endParaRPr>
          </a:p>
          <a:p>
            <a:pPr>
              <a:lnSpc>
                <a:spcPct val="90000"/>
              </a:lnSpc>
            </a:pPr>
            <a:r>
              <a:rPr lang="pl-PL" altLang="pl-PL" sz="2400" b="1">
                <a:latin typeface="Times New Roman" panose="02020603050405020304" pitchFamily="18" charset="0"/>
              </a:rPr>
              <a:t>8 marca 1920 </a:t>
            </a:r>
            <a:r>
              <a:rPr lang="pl-PL" altLang="pl-PL" sz="2400">
                <a:latin typeface="Times New Roman" panose="02020603050405020304" pitchFamily="18" charset="0"/>
              </a:rPr>
              <a:t>– Likwidacja frontu wielkopolskiego – koniec ery Powstania Wielkopolskiego.</a:t>
            </a:r>
          </a:p>
          <a:p>
            <a:pPr>
              <a:lnSpc>
                <a:spcPct val="90000"/>
              </a:lnSpc>
              <a:buFontTx/>
              <a:buNone/>
            </a:pPr>
            <a:r>
              <a:rPr lang="pl-PL" altLang="pl-PL" sz="2400">
                <a:latin typeface="Times New Roman" panose="02020603050405020304" pitchFamily="18" charset="0"/>
              </a:rPr>
              <a:t/>
            </a:r>
            <a:br>
              <a:rPr lang="pl-PL" altLang="pl-PL" sz="2400">
                <a:latin typeface="Times New Roman" panose="02020603050405020304" pitchFamily="18" charset="0"/>
              </a:rPr>
            </a:br>
            <a:endParaRPr lang="pl-PL" altLang="pl-PL" sz="2400">
              <a:latin typeface="Times New Roman" panose="02020603050405020304" pitchFamily="18" charset="0"/>
            </a:endParaRPr>
          </a:p>
        </p:txBody>
      </p:sp>
      <p:pic>
        <p:nvPicPr>
          <p:cNvPr id="43012" name="Picture 4">
            <a:extLst>
              <a:ext uri="{FF2B5EF4-FFF2-40B4-BE49-F238E27FC236}">
                <a16:creationId xmlns:a16="http://schemas.microsoft.com/office/drawing/2014/main" xmlns="" id="{3C911D8A-40CD-4282-B7F8-F8A7ACD23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5157788"/>
            <a:ext cx="1223962"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93275A3C-E6C2-4EE9-923F-4FDDD00D7DE7}"/>
              </a:ext>
            </a:extLst>
          </p:cNvPr>
          <p:cNvSpPr>
            <a:spLocks noGrp="1" noChangeArrowheads="1"/>
          </p:cNvSpPr>
          <p:nvPr>
            <p:ph type="title"/>
          </p:nvPr>
        </p:nvSpPr>
        <p:spPr/>
        <p:txBody>
          <a:bodyPr/>
          <a:lstStyle/>
          <a:p>
            <a:r>
              <a:rPr lang="pl-PL" altLang="pl-PL" sz="3200" b="1" u="sng">
                <a:latin typeface="Times New Roman" panose="02020603050405020304" pitchFamily="18" charset="0"/>
              </a:rPr>
              <a:t>Po powstaniu</a:t>
            </a:r>
            <a:br>
              <a:rPr lang="pl-PL" altLang="pl-PL" sz="3200" b="1" u="sng">
                <a:latin typeface="Times New Roman" panose="02020603050405020304" pitchFamily="18" charset="0"/>
              </a:rPr>
            </a:br>
            <a:endParaRPr lang="pl-PL" altLang="pl-PL" sz="3200" b="1" u="sng">
              <a:latin typeface="Times New Roman" panose="02020603050405020304" pitchFamily="18" charset="0"/>
            </a:endParaRPr>
          </a:p>
        </p:txBody>
      </p:sp>
      <p:sp>
        <p:nvSpPr>
          <p:cNvPr id="44035" name="Rectangle 3">
            <a:extLst>
              <a:ext uri="{FF2B5EF4-FFF2-40B4-BE49-F238E27FC236}">
                <a16:creationId xmlns:a16="http://schemas.microsoft.com/office/drawing/2014/main" xmlns="" id="{5CB380B6-3DFA-4558-851A-A71F4B0EC4C1}"/>
              </a:ext>
            </a:extLst>
          </p:cNvPr>
          <p:cNvSpPr>
            <a:spLocks noGrp="1" noChangeArrowheads="1"/>
          </p:cNvSpPr>
          <p:nvPr>
            <p:ph type="body" idx="1"/>
          </p:nvPr>
        </p:nvSpPr>
        <p:spPr>
          <a:xfrm>
            <a:off x="457200" y="1196975"/>
            <a:ext cx="8229600" cy="4929188"/>
          </a:xfrm>
        </p:spPr>
        <p:txBody>
          <a:bodyPr/>
          <a:lstStyle/>
          <a:p>
            <a:pPr>
              <a:lnSpc>
                <a:spcPct val="80000"/>
              </a:lnSpc>
            </a:pPr>
            <a:r>
              <a:rPr lang="pl-PL" altLang="pl-PL" sz="2400" b="1">
                <a:latin typeface="Times New Roman" panose="02020603050405020304" pitchFamily="18" charset="0"/>
              </a:rPr>
              <a:t>23 marca 1919 </a:t>
            </a:r>
            <a:r>
              <a:rPr lang="pl-PL" altLang="pl-PL" sz="2400">
                <a:latin typeface="Times New Roman" panose="02020603050405020304" pitchFamily="18" charset="0"/>
              </a:rPr>
              <a:t>– W wyborach do Rady Miejskiej Poznania Polacy odnieśli zwycięstwo.</a:t>
            </a:r>
            <a:endParaRPr lang="pl-PL" altLang="pl-PL" sz="2400" b="1">
              <a:latin typeface="Times New Roman" panose="02020603050405020304" pitchFamily="18" charset="0"/>
            </a:endParaRPr>
          </a:p>
          <a:p>
            <a:pPr>
              <a:lnSpc>
                <a:spcPct val="80000"/>
              </a:lnSpc>
            </a:pPr>
            <a:r>
              <a:rPr lang="pl-PL" altLang="pl-PL" sz="2400" b="1">
                <a:latin typeface="Times New Roman" panose="02020603050405020304" pitchFamily="18" charset="0"/>
              </a:rPr>
              <a:t>24 marca 1919 </a:t>
            </a:r>
            <a:r>
              <a:rPr lang="pl-PL" altLang="pl-PL" sz="2400">
                <a:latin typeface="Times New Roman" panose="02020603050405020304" pitchFamily="18" charset="0"/>
              </a:rPr>
              <a:t>– Komisariat Naczelnej Rady Ludowej skierował do Rady Ministrów RP wniosek, aby dla dzielnicy pruskiej utworzyć odrębny organ administracji. Politycy poznańscy uważali bowiem, że przystosowanie struktury administracyjnej i gospodarczej</a:t>
            </a:r>
            <a:br>
              <a:rPr lang="pl-PL" altLang="pl-PL" sz="2400">
                <a:latin typeface="Times New Roman" panose="02020603050405020304" pitchFamily="18" charset="0"/>
              </a:rPr>
            </a:br>
            <a:r>
              <a:rPr lang="pl-PL" altLang="pl-PL" sz="2400">
                <a:latin typeface="Times New Roman" panose="02020603050405020304" pitchFamily="18" charset="0"/>
              </a:rPr>
              <a:t>Wielkopolski do innych dzielnic kraju „byłoby krokiem wstecz” (Korfanty).</a:t>
            </a:r>
            <a:br>
              <a:rPr lang="pl-PL" altLang="pl-PL" sz="2400">
                <a:latin typeface="Times New Roman" panose="02020603050405020304" pitchFamily="18" charset="0"/>
              </a:rPr>
            </a:br>
            <a:r>
              <a:rPr lang="pl-PL" altLang="pl-PL" sz="2400">
                <a:latin typeface="Times New Roman" panose="02020603050405020304" pitchFamily="18" charset="0"/>
              </a:rPr>
              <a:t>W Warszawie początkowo zmierzano do jak najszybszego przyłączenia ziem polskich zaboru pruskiego do państwa polskiego i ich unifikacji z pozostałymi regionami, jednak pod wpływem Paderewskiego w końcu zdecydowano, że Komisariat NRL sprawuje pełnię władzy aż do chwili ustalenia polskiej granicy zachodniej, a w przyszłości w całym byłym zaborze pruskim będzie istnieć odrębna władza</a:t>
            </a:r>
            <a:r>
              <a:rPr lang="pl-PL" altLang="pl-PL" sz="2000">
                <a:latin typeface="Times New Roman" panose="02020603050405020304" pitchFamily="18" charset="0"/>
              </a:rPr>
              <a:t>.</a:t>
            </a:r>
            <a:endParaRPr lang="pl-PL" altLang="pl-PL" sz="2000" b="1">
              <a:latin typeface="Times New Roman" panose="02020603050405020304" pitchFamily="18" charset="0"/>
            </a:endParaRPr>
          </a:p>
        </p:txBody>
      </p:sp>
      <p:pic>
        <p:nvPicPr>
          <p:cNvPr id="44036" name="Picture 4">
            <a:extLst>
              <a:ext uri="{FF2B5EF4-FFF2-40B4-BE49-F238E27FC236}">
                <a16:creationId xmlns:a16="http://schemas.microsoft.com/office/drawing/2014/main" xmlns="" id="{BAEE05B0-3471-4A63-94F6-7AEE3B0E23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50" y="5734050"/>
            <a:ext cx="649288"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xmlns="" id="{0D7A7E47-27DC-43BC-A6AC-B5C5D195BCF9}"/>
              </a:ext>
            </a:extLst>
          </p:cNvPr>
          <p:cNvSpPr>
            <a:spLocks noGrp="1" noChangeArrowheads="1"/>
          </p:cNvSpPr>
          <p:nvPr>
            <p:ph type="body" idx="4294967295"/>
          </p:nvPr>
        </p:nvSpPr>
        <p:spPr>
          <a:xfrm>
            <a:off x="250825" y="692150"/>
            <a:ext cx="8229600" cy="5616575"/>
          </a:xfrm>
        </p:spPr>
        <p:txBody>
          <a:bodyPr/>
          <a:lstStyle/>
          <a:p>
            <a:pPr>
              <a:lnSpc>
                <a:spcPct val="80000"/>
              </a:lnSpc>
            </a:pPr>
            <a:r>
              <a:rPr lang="pl-PL" altLang="pl-PL" sz="2400" b="1" dirty="0">
                <a:latin typeface="Times New Roman"/>
                <a:cs typeface="Times New Roman"/>
              </a:rPr>
              <a:t>5 kwietnia 1919 </a:t>
            </a:r>
            <a:r>
              <a:rPr lang="pl-PL" altLang="pl-PL" sz="2400" dirty="0">
                <a:latin typeface="Times New Roman"/>
                <a:cs typeface="Times New Roman"/>
              </a:rPr>
              <a:t>– Uchwała Sejmu Ustawodawczego o wyborze 42 posłów z Poznańskiego.</a:t>
            </a:r>
            <a:endParaRPr lang="pl-PL" altLang="pl-PL" sz="2400" b="1" dirty="0">
              <a:latin typeface="Times New Roman"/>
              <a:cs typeface="Times New Roman"/>
            </a:endParaRPr>
          </a:p>
          <a:p>
            <a:pPr>
              <a:lnSpc>
                <a:spcPct val="80000"/>
              </a:lnSpc>
            </a:pPr>
            <a:r>
              <a:rPr lang="pl-PL" altLang="pl-PL" sz="2400" b="1" dirty="0">
                <a:latin typeface="Times New Roman"/>
                <a:cs typeface="Times New Roman"/>
              </a:rPr>
              <a:t>9 kwietnia 1919 </a:t>
            </a:r>
            <a:r>
              <a:rPr lang="pl-PL" altLang="pl-PL" sz="2400" dirty="0">
                <a:latin typeface="Times New Roman"/>
                <a:cs typeface="Times New Roman"/>
              </a:rPr>
              <a:t>– Na mocy zarządzenia Komisariatu NRL w przemyśle, górnictwie, hutnictwie i handlu wprowadzono 8-godzinny dzień pracy.</a:t>
            </a:r>
          </a:p>
          <a:p>
            <a:pPr>
              <a:lnSpc>
                <a:spcPct val="80000"/>
              </a:lnSpc>
            </a:pPr>
            <a:r>
              <a:rPr lang="pl-PL" altLang="pl-PL" sz="2400" dirty="0">
                <a:latin typeface="Times New Roman"/>
                <a:cs typeface="Times New Roman"/>
              </a:rPr>
              <a:t> </a:t>
            </a:r>
            <a:r>
              <a:rPr lang="pl-PL" altLang="pl-PL" sz="2400" b="1" dirty="0">
                <a:latin typeface="Times New Roman"/>
                <a:cs typeface="Times New Roman"/>
              </a:rPr>
              <a:t>10 kwietnia 1919 </a:t>
            </a:r>
            <a:r>
              <a:rPr lang="pl-PL" altLang="pl-PL" sz="2400" dirty="0">
                <a:latin typeface="Times New Roman"/>
                <a:cs typeface="Times New Roman"/>
              </a:rPr>
              <a:t>– Na mocy rozporządzenia nakazano do końca kwietnia usunąć niemieckie napisy z dworców, gmachów urzędowych, nazw ulic. Niewykonanie zarządzenia miało podlegać karze grzywny do 10 tyś. marek i 2 lat więzienia. Wkrótce w „Tygodniku Urzędowym NRL” zaczęto publikować nazwy miejscowości w polskim brzmieniu.</a:t>
            </a:r>
            <a:endParaRPr lang="pl-PL" altLang="pl-PL" sz="2400" b="1" dirty="0">
              <a:latin typeface="Times New Roman"/>
              <a:cs typeface="Times New Roman"/>
            </a:endParaRPr>
          </a:p>
          <a:p>
            <a:pPr>
              <a:lnSpc>
                <a:spcPct val="80000"/>
              </a:lnSpc>
            </a:pPr>
            <a:r>
              <a:rPr lang="pl-PL" altLang="pl-PL" sz="2400" b="1" dirty="0">
                <a:latin typeface="Times New Roman"/>
                <a:cs typeface="Times New Roman"/>
              </a:rPr>
              <a:t>16 kwietnia 1919 </a:t>
            </a:r>
            <a:r>
              <a:rPr lang="pl-PL" altLang="pl-PL" sz="2400" dirty="0">
                <a:latin typeface="Times New Roman"/>
                <a:cs typeface="Times New Roman"/>
              </a:rPr>
              <a:t>– Zarządzenie nakazujące obchodzić 3 maja jako święto państwowe.</a:t>
            </a:r>
          </a:p>
          <a:p>
            <a:pPr>
              <a:lnSpc>
                <a:spcPct val="80000"/>
              </a:lnSpc>
            </a:pPr>
            <a:r>
              <a:rPr lang="pl-PL" altLang="pl-PL" sz="2400" b="1" dirty="0">
                <a:latin typeface="Times New Roman"/>
                <a:cs typeface="Times New Roman"/>
              </a:rPr>
              <a:t>7 maja 1919</a:t>
            </a:r>
            <a:r>
              <a:rPr lang="pl-PL" altLang="pl-PL" sz="2000" b="1" dirty="0">
                <a:latin typeface="Times New Roman"/>
                <a:cs typeface="Times New Roman"/>
              </a:rPr>
              <a:t> </a:t>
            </a:r>
            <a:r>
              <a:rPr lang="pl-PL" altLang="pl-PL" sz="2000" dirty="0">
                <a:latin typeface="Times New Roman"/>
                <a:cs typeface="Times New Roman"/>
              </a:rPr>
              <a:t>– </a:t>
            </a:r>
            <a:r>
              <a:rPr lang="pl-PL" altLang="pl-PL" sz="2400" dirty="0">
                <a:latin typeface="Times New Roman"/>
                <a:cs typeface="Times New Roman"/>
              </a:rPr>
              <a:t>Została zainaugurowana działalność Uniwersytetu Poznańskiego początkowo jako Wszechnicy Piastowskiej.</a:t>
            </a:r>
            <a:endParaRPr lang="pl-PL" altLang="pl-PL" sz="2400" dirty="0">
              <a:latin typeface="Times New Roman" panose="02020603050405020304" pitchFamily="18" charset="0"/>
              <a:cs typeface="Times New Roman"/>
            </a:endParaRPr>
          </a:p>
        </p:txBody>
      </p:sp>
      <p:pic>
        <p:nvPicPr>
          <p:cNvPr id="52228" name="Picture 4">
            <a:extLst>
              <a:ext uri="{FF2B5EF4-FFF2-40B4-BE49-F238E27FC236}">
                <a16:creationId xmlns:a16="http://schemas.microsoft.com/office/drawing/2014/main" xmlns="" id="{D16475B5-1865-481D-9F9F-3C7AD9761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5575" y="5373688"/>
            <a:ext cx="1368425" cy="127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xmlns="" id="{49E6D049-419E-4117-A48D-5C8B2960D442}"/>
              </a:ext>
            </a:extLst>
          </p:cNvPr>
          <p:cNvSpPr>
            <a:spLocks noGrp="1" noChangeArrowheads="1"/>
          </p:cNvSpPr>
          <p:nvPr>
            <p:ph type="body" idx="4294967295"/>
          </p:nvPr>
        </p:nvSpPr>
        <p:spPr>
          <a:xfrm>
            <a:off x="250825" y="476250"/>
            <a:ext cx="7978775" cy="5976938"/>
          </a:xfrm>
        </p:spPr>
        <p:txBody>
          <a:bodyPr/>
          <a:lstStyle/>
          <a:p>
            <a:pPr>
              <a:lnSpc>
                <a:spcPct val="80000"/>
              </a:lnSpc>
            </a:pPr>
            <a:r>
              <a:rPr lang="pl-PL" altLang="pl-PL" sz="2400" b="1" dirty="0">
                <a:latin typeface="Times New Roman"/>
                <a:cs typeface="Times New Roman"/>
              </a:rPr>
              <a:t>15 maja 1919 </a:t>
            </a:r>
            <a:r>
              <a:rPr lang="pl-PL" altLang="pl-PL" sz="2400" dirty="0">
                <a:latin typeface="Times New Roman"/>
                <a:cs typeface="Times New Roman"/>
              </a:rPr>
              <a:t>– Wprowadzenie języka polskiego do administracji. Odtąd niemiecki mógł być stosowany jako język posiłkowy. W sądownictwie język niemiecki utrzymał się do 1920 roku. Stosunkowo późne wprowadzenie języka polskiego wynikało z braku dostatecznej liczby urzędników polskich</a:t>
            </a:r>
            <a:r>
              <a:rPr lang="pl-PL" altLang="pl-PL" sz="1600" dirty="0">
                <a:latin typeface="Times New Roman"/>
                <a:cs typeface="Times New Roman"/>
              </a:rPr>
              <a:t> .</a:t>
            </a:r>
            <a:endParaRPr lang="pl-PL" altLang="pl-PL" sz="1600" dirty="0">
              <a:latin typeface="Times New Roman" panose="02020603050405020304" pitchFamily="18" charset="0"/>
            </a:endParaRPr>
          </a:p>
          <a:p>
            <a:pPr>
              <a:lnSpc>
                <a:spcPct val="80000"/>
              </a:lnSpc>
            </a:pPr>
            <a:r>
              <a:rPr lang="pl-PL" altLang="pl-PL" sz="2400" b="1" dirty="0">
                <a:latin typeface="Times New Roman"/>
                <a:cs typeface="Times New Roman"/>
              </a:rPr>
              <a:t>28 czerwca 1919 </a:t>
            </a:r>
            <a:r>
              <a:rPr lang="pl-PL" altLang="pl-PL" sz="2400" dirty="0">
                <a:latin typeface="Times New Roman"/>
                <a:cs typeface="Times New Roman"/>
              </a:rPr>
              <a:t>– Układ w Wersalu przyznał Wielkopolskę odrodzonemu państwu polskiemu.</a:t>
            </a:r>
          </a:p>
          <a:p>
            <a:pPr>
              <a:lnSpc>
                <a:spcPct val="80000"/>
              </a:lnSpc>
            </a:pPr>
            <a:endParaRPr lang="pl-PL" altLang="pl-PL" sz="2400" b="1">
              <a:latin typeface="Times New Roman" panose="02020603050405020304" pitchFamily="18" charset="0"/>
            </a:endParaRPr>
          </a:p>
          <a:p>
            <a:pPr>
              <a:lnSpc>
                <a:spcPct val="80000"/>
              </a:lnSpc>
            </a:pPr>
            <a:r>
              <a:rPr lang="pl-PL" altLang="pl-PL" sz="2400" b="1" dirty="0">
                <a:latin typeface="Times New Roman"/>
                <a:cs typeface="Times New Roman"/>
              </a:rPr>
              <a:t>10 lipca 1919 </a:t>
            </a:r>
            <a:r>
              <a:rPr lang="pl-PL" altLang="pl-PL" sz="2400" dirty="0">
                <a:latin typeface="Times New Roman"/>
                <a:cs typeface="Times New Roman"/>
              </a:rPr>
              <a:t>– Posiedzenie rządu RP, na którym rozpatrywano w obecności całego Komisariatu NRL formę ustrojową byłej dzielnicy pruskiej. W czasie dyskusji ugruntowało się przeświadczenie, że różnice są zbyt duże, aby można dokonać mechanicznego połączenia. Podjęto decyzję o utworzeniu Ministerstwa Byłej Dzielnicy Pruskiej. Stosowną ustawę w tej sprawie Sejm Ustawodawczy podjął l sierpnia 1919, a weszła ona w życie z dniem 12 sierpnia 1919. Funkcję ministra byłej dzielnicy pruskiej objął Władysław </a:t>
            </a:r>
            <a:r>
              <a:rPr lang="pl-PL" altLang="pl-PL" sz="2400" dirty="0" err="1">
                <a:latin typeface="Times New Roman"/>
                <a:cs typeface="Times New Roman"/>
              </a:rPr>
              <a:t>Seyda</a:t>
            </a:r>
            <a:r>
              <a:rPr lang="pl-PL" altLang="pl-PL" sz="2400" dirty="0">
                <a:latin typeface="Times New Roman"/>
                <a:cs typeface="Times New Roman"/>
              </a:rPr>
              <a:t>.</a:t>
            </a:r>
            <a:endParaRPr lang="pl-PL" altLang="pl-PL" sz="2400" dirty="0">
              <a:latin typeface="Times New Roman" panose="02020603050405020304" pitchFamily="18" charset="0"/>
              <a:cs typeface="Times New Roman"/>
            </a:endParaRPr>
          </a:p>
        </p:txBody>
      </p:sp>
      <p:pic>
        <p:nvPicPr>
          <p:cNvPr id="45060" name="Picture 4">
            <a:extLst>
              <a:ext uri="{FF2B5EF4-FFF2-40B4-BE49-F238E27FC236}">
                <a16:creationId xmlns:a16="http://schemas.microsoft.com/office/drawing/2014/main" xmlns="" id="{EC3E57FE-35ED-427E-83C3-EDAE2EE06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5373688"/>
            <a:ext cx="1079500"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xmlns="" id="{E086860A-C09C-4638-B25D-818E1CEB69F5}"/>
              </a:ext>
            </a:extLst>
          </p:cNvPr>
          <p:cNvSpPr>
            <a:spLocks noGrp="1" noChangeArrowheads="1"/>
          </p:cNvSpPr>
          <p:nvPr>
            <p:ph type="body" idx="4294967295"/>
          </p:nvPr>
        </p:nvSpPr>
        <p:spPr>
          <a:xfrm>
            <a:off x="395288" y="549275"/>
            <a:ext cx="7761287" cy="5937250"/>
          </a:xfrm>
        </p:spPr>
        <p:txBody>
          <a:bodyPr/>
          <a:lstStyle/>
          <a:p>
            <a:pPr>
              <a:lnSpc>
                <a:spcPct val="80000"/>
              </a:lnSpc>
              <a:buFontTx/>
              <a:buNone/>
            </a:pPr>
            <a:r>
              <a:rPr lang="pl-PL" altLang="pl-PL" sz="2400" b="1">
                <a:latin typeface="Times New Roman" panose="02020603050405020304" pitchFamily="18" charset="0"/>
              </a:rPr>
              <a:t>     l sierpnia 1919 </a:t>
            </a:r>
            <a:r>
              <a:rPr lang="pl-PL" altLang="pl-PL" sz="2400">
                <a:latin typeface="Times New Roman" panose="02020603050405020304" pitchFamily="18" charset="0"/>
              </a:rPr>
              <a:t>– Sejm Ustawodawczy uchwalił ustawę „O tymczasowej organizacji zarządu byłej dzielnicy pruskiej”, która określała proces stopniowego włączenia Wielkopolski w skład odrodzonego państwa polskiego.</a:t>
            </a:r>
          </a:p>
          <a:p>
            <a:pPr>
              <a:lnSpc>
                <a:spcPct val="80000"/>
              </a:lnSpc>
              <a:buFontTx/>
              <a:buNone/>
            </a:pPr>
            <a:endParaRPr lang="pl-PL" altLang="pl-PL" sz="2400">
              <a:latin typeface="Times New Roman" panose="02020603050405020304" pitchFamily="18" charset="0"/>
            </a:endParaRPr>
          </a:p>
          <a:p>
            <a:pPr>
              <a:lnSpc>
                <a:spcPct val="80000"/>
              </a:lnSpc>
            </a:pPr>
            <a:r>
              <a:rPr lang="pl-PL" altLang="pl-PL" sz="2400" b="1">
                <a:latin typeface="Times New Roman" panose="02020603050405020304" pitchFamily="18" charset="0"/>
              </a:rPr>
              <a:t>19 sierpnia 1919 </a:t>
            </a:r>
            <a:r>
              <a:rPr lang="pl-PL" altLang="pl-PL" sz="2400">
                <a:latin typeface="Times New Roman" panose="02020603050405020304" pitchFamily="18" charset="0"/>
              </a:rPr>
              <a:t>– Uchwała o likwidacji Naczelnej Rady Ludowej.</a:t>
            </a:r>
          </a:p>
          <a:p>
            <a:pPr>
              <a:lnSpc>
                <a:spcPct val="80000"/>
              </a:lnSpc>
            </a:pPr>
            <a:endParaRPr lang="pl-PL" altLang="pl-PL" sz="2400" b="1">
              <a:latin typeface="Times New Roman" panose="02020603050405020304" pitchFamily="18" charset="0"/>
            </a:endParaRPr>
          </a:p>
          <a:p>
            <a:pPr>
              <a:lnSpc>
                <a:spcPct val="80000"/>
              </a:lnSpc>
            </a:pPr>
            <a:r>
              <a:rPr lang="pl-PL" altLang="pl-PL" sz="2400" b="1">
                <a:latin typeface="Times New Roman" panose="02020603050405020304" pitchFamily="18" charset="0"/>
              </a:rPr>
              <a:t>28 sierpnia 1919 </a:t>
            </a:r>
            <a:r>
              <a:rPr lang="pl-PL" altLang="pl-PL" sz="2400">
                <a:latin typeface="Times New Roman" panose="02020603050405020304" pitchFamily="18" charset="0"/>
              </a:rPr>
              <a:t>– Rozkaz dzienny nr 216 Naczelnego Dowództwa Wojska Polskiego o włączeniu organizacyjnym Armii Wielkopolskiej w skład Wojska Polskiego. W Poznaniu utworzono Dowództwo Okręgu Korpusu VII.</a:t>
            </a:r>
            <a:endParaRPr lang="pl-PL" altLang="pl-PL" sz="2400" b="1">
              <a:latin typeface="Times New Roman" panose="02020603050405020304" pitchFamily="18" charset="0"/>
            </a:endParaRPr>
          </a:p>
          <a:p>
            <a:pPr>
              <a:lnSpc>
                <a:spcPct val="80000"/>
              </a:lnSpc>
            </a:pPr>
            <a:endParaRPr lang="pl-PL" altLang="pl-PL" sz="2400" b="1">
              <a:latin typeface="Times New Roman" panose="02020603050405020304" pitchFamily="18" charset="0"/>
            </a:endParaRPr>
          </a:p>
        </p:txBody>
      </p:sp>
      <p:pic>
        <p:nvPicPr>
          <p:cNvPr id="46084" name="Picture 4">
            <a:extLst>
              <a:ext uri="{FF2B5EF4-FFF2-40B4-BE49-F238E27FC236}">
                <a16:creationId xmlns:a16="http://schemas.microsoft.com/office/drawing/2014/main" xmlns="" id="{A1EBF1D1-AA63-49DB-81DD-8720614C3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4724400"/>
            <a:ext cx="1798638"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Rectangle 9">
            <a:extLst>
              <a:ext uri="{FF2B5EF4-FFF2-40B4-BE49-F238E27FC236}">
                <a16:creationId xmlns:a16="http://schemas.microsoft.com/office/drawing/2014/main" xmlns="" id="{856023D3-8C7E-4B0A-874C-0DB01E9A3FD1}"/>
              </a:ext>
            </a:extLst>
          </p:cNvPr>
          <p:cNvSpPr>
            <a:spLocks noGrp="1" noChangeArrowheads="1"/>
          </p:cNvSpPr>
          <p:nvPr>
            <p:ph type="title"/>
          </p:nvPr>
        </p:nvSpPr>
        <p:spPr>
          <a:xfrm>
            <a:off x="457200" y="274638"/>
            <a:ext cx="8229600" cy="1858962"/>
          </a:xfrm>
        </p:spPr>
        <p:txBody>
          <a:bodyPr/>
          <a:lstStyle/>
          <a:p>
            <a:r>
              <a:rPr lang="pl-PL" altLang="pl-PL" sz="2400" b="1" dirty="0"/>
              <a:t/>
            </a:r>
            <a:br>
              <a:rPr lang="pl-PL" altLang="pl-PL" sz="2400" b="1" dirty="0"/>
            </a:br>
            <a:r>
              <a:rPr lang="pl-PL" altLang="pl-PL" sz="2400" b="1" dirty="0"/>
              <a:t/>
            </a:r>
            <a:br>
              <a:rPr lang="pl-PL" altLang="pl-PL" sz="2400" b="1" dirty="0"/>
            </a:br>
            <a:r>
              <a:rPr lang="pl-PL" altLang="pl-PL" sz="2400" b="1" dirty="0"/>
              <a:t/>
            </a:r>
            <a:br>
              <a:rPr lang="pl-PL" altLang="pl-PL" sz="2400" b="1" dirty="0"/>
            </a:br>
            <a:r>
              <a:rPr lang="pl-PL" altLang="pl-PL" sz="2400" b="1" dirty="0"/>
              <a:t/>
            </a:r>
            <a:br>
              <a:rPr lang="pl-PL" altLang="pl-PL" sz="2400" b="1" dirty="0"/>
            </a:br>
            <a:r>
              <a:rPr lang="pl-PL" altLang="pl-PL" sz="2400" b="1" dirty="0">
                <a:solidFill>
                  <a:schemeClr val="tx1"/>
                </a:solidFill>
                <a:latin typeface="Times New Roman"/>
                <a:cs typeface="Times New Roman"/>
              </a:rPr>
              <a:t>Powstanie  wielkopolskie zakończyło </a:t>
            </a:r>
            <a:r>
              <a:rPr lang="pl-PL" altLang="pl-PL" sz="2400" b="1" dirty="0">
                <a:latin typeface="Times New Roman" panose="02020603050405020304" pitchFamily="18" charset="0"/>
              </a:rPr>
              <a:t/>
            </a:r>
            <a:br>
              <a:rPr lang="pl-PL" altLang="pl-PL" sz="2400" b="1" dirty="0">
                <a:latin typeface="Times New Roman" panose="02020603050405020304" pitchFamily="18" charset="0"/>
              </a:rPr>
            </a:br>
            <a:r>
              <a:rPr lang="pl-PL" altLang="pl-PL" sz="2400" b="1" dirty="0">
                <a:solidFill>
                  <a:schemeClr val="tx1"/>
                </a:solidFill>
                <a:latin typeface="Times New Roman"/>
                <a:cs typeface="Times New Roman"/>
              </a:rPr>
              <a:t>się sukcesem</a:t>
            </a:r>
            <a:r>
              <a:rPr lang="pl-PL" altLang="pl-PL" sz="2400" dirty="0">
                <a:solidFill>
                  <a:schemeClr val="tx1"/>
                </a:solidFill>
                <a:latin typeface="Times New Roman"/>
                <a:cs typeface="Times New Roman"/>
              </a:rPr>
              <a:t>. </a:t>
            </a:r>
            <a:r>
              <a:rPr lang="pl-PL" altLang="pl-PL" sz="2400" dirty="0">
                <a:latin typeface="Times New Roman" panose="02020603050405020304" pitchFamily="18" charset="0"/>
              </a:rPr>
              <a:t/>
            </a:r>
            <a:br>
              <a:rPr lang="pl-PL" altLang="pl-PL" sz="2400" dirty="0">
                <a:latin typeface="Times New Roman" panose="02020603050405020304" pitchFamily="18" charset="0"/>
              </a:rPr>
            </a:br>
            <a:r>
              <a:rPr lang="pl-PL" altLang="pl-PL" sz="2400" dirty="0">
                <a:solidFill>
                  <a:schemeClr val="tx1"/>
                </a:solidFill>
                <a:latin typeface="Times New Roman"/>
                <a:cs typeface="Times New Roman"/>
              </a:rPr>
              <a:t>        Wielkopolska została </a:t>
            </a:r>
            <a:r>
              <a:rPr lang="pl-PL" altLang="pl-PL" sz="2400" dirty="0">
                <a:latin typeface="Times New Roman"/>
              </a:rPr>
              <a:t/>
            </a:r>
            <a:br>
              <a:rPr lang="pl-PL" altLang="pl-PL" sz="2400" dirty="0">
                <a:latin typeface="Times New Roman"/>
              </a:rPr>
            </a:br>
            <a:r>
              <a:rPr lang="pl-PL" altLang="pl-PL" sz="2400" dirty="0">
                <a:solidFill>
                  <a:schemeClr val="tx1"/>
                </a:solidFill>
                <a:latin typeface="Times New Roman"/>
                <a:cs typeface="Times New Roman"/>
              </a:rPr>
              <a:t>          przywrócona na mapy świata</a:t>
            </a:r>
            <a:r>
              <a:rPr lang="pl-PL" altLang="pl-PL" sz="2400" dirty="0"/>
              <a:t/>
            </a:r>
            <a:br>
              <a:rPr lang="pl-PL" altLang="pl-PL" sz="2400" dirty="0"/>
            </a:br>
            <a:endParaRPr lang="pl-PL" altLang="pl-PL" sz="2400">
              <a:solidFill>
                <a:schemeClr val="tx1"/>
              </a:solidFill>
            </a:endParaRPr>
          </a:p>
        </p:txBody>
      </p:sp>
      <p:sp>
        <p:nvSpPr>
          <p:cNvPr id="50179" name="Rectangle 3">
            <a:extLst>
              <a:ext uri="{FF2B5EF4-FFF2-40B4-BE49-F238E27FC236}">
                <a16:creationId xmlns:a16="http://schemas.microsoft.com/office/drawing/2014/main" xmlns="" id="{E26F2122-A6A8-4965-BD58-B0B0C07285A7}"/>
              </a:ext>
            </a:extLst>
          </p:cNvPr>
          <p:cNvSpPr>
            <a:spLocks noGrp="1" noChangeArrowheads="1"/>
          </p:cNvSpPr>
          <p:nvPr>
            <p:ph type="body" sz="half" idx="1"/>
          </p:nvPr>
        </p:nvSpPr>
        <p:spPr/>
        <p:txBody>
          <a:bodyPr/>
          <a:lstStyle/>
          <a:p>
            <a:pPr>
              <a:lnSpc>
                <a:spcPct val="80000"/>
              </a:lnSpc>
              <a:buFontTx/>
              <a:buNone/>
            </a:pPr>
            <a:endParaRPr lang="pl-PL" altLang="pl-PL" sz="2400">
              <a:latin typeface="Times New Roman" panose="02020603050405020304" pitchFamily="18" charset="0"/>
            </a:endParaRPr>
          </a:p>
          <a:p>
            <a:pPr>
              <a:lnSpc>
                <a:spcPct val="80000"/>
              </a:lnSpc>
            </a:pPr>
            <a:endParaRPr lang="pl-PL" altLang="pl-PL" sz="2400"/>
          </a:p>
        </p:txBody>
      </p:sp>
      <p:pic>
        <p:nvPicPr>
          <p:cNvPr id="50183" name="Picture 7">
            <a:extLst>
              <a:ext uri="{FF2B5EF4-FFF2-40B4-BE49-F238E27FC236}">
                <a16:creationId xmlns:a16="http://schemas.microsoft.com/office/drawing/2014/main" xmlns="" id="{CD56C1FE-1766-4A40-B86E-01950BDDAE4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771775" y="2636838"/>
            <a:ext cx="3887788" cy="3744912"/>
          </a:xfrm>
          <a:noFill/>
          <a:ln/>
        </p:spPr>
      </p:pic>
      <p:pic>
        <p:nvPicPr>
          <p:cNvPr id="50186" name="Picture 10">
            <a:extLst>
              <a:ext uri="{FF2B5EF4-FFF2-40B4-BE49-F238E27FC236}">
                <a16:creationId xmlns:a16="http://schemas.microsoft.com/office/drawing/2014/main" xmlns="" id="{275AE723-65C5-4BAF-9271-D2A1DF9E7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4724400"/>
            <a:ext cx="1798638"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xmlns="" id="{703056A2-2F16-444C-AF37-95D93634EB54}"/>
              </a:ext>
            </a:extLst>
          </p:cNvPr>
          <p:cNvSpPr>
            <a:spLocks noGrp="1" noChangeArrowheads="1"/>
          </p:cNvSpPr>
          <p:nvPr>
            <p:ph type="body" idx="4294967295"/>
          </p:nvPr>
        </p:nvSpPr>
        <p:spPr>
          <a:xfrm>
            <a:off x="539750" y="4508500"/>
            <a:ext cx="7689850" cy="1800225"/>
          </a:xfrm>
        </p:spPr>
        <p:txBody>
          <a:bodyPr/>
          <a:lstStyle/>
          <a:p>
            <a:pPr>
              <a:buFontTx/>
              <a:buNone/>
            </a:pPr>
            <a:r>
              <a:rPr lang="pl-PL" altLang="pl-PL"/>
              <a:t>             </a:t>
            </a:r>
            <a:r>
              <a:rPr lang="pl-PL" altLang="pl-PL" sz="2400">
                <a:latin typeface="Times New Roman" panose="02020603050405020304" pitchFamily="18" charset="0"/>
              </a:rPr>
              <a:t>Prezentację przygotowali:</a:t>
            </a:r>
          </a:p>
          <a:p>
            <a:r>
              <a:rPr lang="pl-PL" altLang="pl-PL" sz="2400">
                <a:latin typeface="Times New Roman" panose="02020603050405020304" pitchFamily="18" charset="0"/>
              </a:rPr>
              <a:t>Antoni Nieckarz</a:t>
            </a:r>
          </a:p>
          <a:p>
            <a:r>
              <a:rPr lang="pl-PL" altLang="pl-PL" sz="2400">
                <a:latin typeface="Times New Roman" panose="02020603050405020304" pitchFamily="18" charset="0"/>
              </a:rPr>
              <a:t>Wojciech Jęsiek</a:t>
            </a:r>
          </a:p>
        </p:txBody>
      </p:sp>
      <p:pic>
        <p:nvPicPr>
          <p:cNvPr id="49156" name="Picture 4">
            <a:extLst>
              <a:ext uri="{FF2B5EF4-FFF2-40B4-BE49-F238E27FC236}">
                <a16:creationId xmlns:a16="http://schemas.microsoft.com/office/drawing/2014/main" xmlns="" id="{37F44062-A2D3-448D-A89E-018AB34F4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765175"/>
            <a:ext cx="2016125"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5">
            <a:extLst>
              <a:ext uri="{FF2B5EF4-FFF2-40B4-BE49-F238E27FC236}">
                <a16:creationId xmlns:a16="http://schemas.microsoft.com/office/drawing/2014/main" xmlns="" id="{F197DFB1-DA23-440E-ADCD-8776414C6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70021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A0D19143-C8B5-48A5-A70F-8BBFFF6F75DA}"/>
              </a:ext>
            </a:extLst>
          </p:cNvPr>
          <p:cNvSpPr>
            <a:spLocks noGrp="1" noChangeArrowheads="1"/>
          </p:cNvSpPr>
          <p:nvPr>
            <p:ph type="title"/>
          </p:nvPr>
        </p:nvSpPr>
        <p:spPr/>
        <p:txBody>
          <a:bodyPr/>
          <a:lstStyle/>
          <a:p>
            <a:r>
              <a:rPr lang="pl-PL" altLang="pl-PL" sz="3200">
                <a:latin typeface="Times New Roman" panose="02020603050405020304" pitchFamily="18" charset="0"/>
              </a:rPr>
              <a:t>Sytuacja przed wybuchem powstania</a:t>
            </a:r>
          </a:p>
        </p:txBody>
      </p:sp>
      <p:sp>
        <p:nvSpPr>
          <p:cNvPr id="4099" name="Rectangle 3">
            <a:extLst>
              <a:ext uri="{FF2B5EF4-FFF2-40B4-BE49-F238E27FC236}">
                <a16:creationId xmlns:a16="http://schemas.microsoft.com/office/drawing/2014/main" xmlns="" id="{CBCACBC3-E867-40B2-92D8-2182125884DE}"/>
              </a:ext>
            </a:extLst>
          </p:cNvPr>
          <p:cNvSpPr>
            <a:spLocks noGrp="1" noChangeArrowheads="1"/>
          </p:cNvSpPr>
          <p:nvPr>
            <p:ph type="body" idx="1"/>
          </p:nvPr>
        </p:nvSpPr>
        <p:spPr/>
        <p:txBody>
          <a:bodyPr/>
          <a:lstStyle/>
          <a:p>
            <a:pPr>
              <a:lnSpc>
                <a:spcPct val="90000"/>
              </a:lnSpc>
              <a:buFontTx/>
              <a:buNone/>
            </a:pPr>
            <a:r>
              <a:rPr lang="pl-PL" altLang="pl-PL" sz="2400">
                <a:solidFill>
                  <a:schemeClr val="tx2"/>
                </a:solidFill>
                <a:latin typeface="Times New Roman" panose="02020603050405020304" pitchFamily="18" charset="0"/>
              </a:rPr>
              <a:t>          Wybuch I Wojny Światowej przyniósł Polakom z zaboru pruskiego nadzieje na poprawę losu, ale zarazem sparaliżował działalność ruchu niepodległościowego, gdyż wielu działaczy zostało zmobilizowanych </a:t>
            </a:r>
            <a:br>
              <a:rPr lang="pl-PL" altLang="pl-PL" sz="2400">
                <a:solidFill>
                  <a:schemeClr val="tx2"/>
                </a:solidFill>
                <a:latin typeface="Times New Roman" panose="02020603050405020304" pitchFamily="18" charset="0"/>
              </a:rPr>
            </a:br>
            <a:r>
              <a:rPr lang="pl-PL" altLang="pl-PL" sz="2400">
                <a:solidFill>
                  <a:schemeClr val="tx2"/>
                </a:solidFill>
                <a:latin typeface="Times New Roman" panose="02020603050405020304" pitchFamily="18" charset="0"/>
              </a:rPr>
              <a:t>i trafiło na front. Stopniowo jednak odtwarzały się drużyny skautowe i powstawały nowe organizacje, takie jak bojówki „Sęp” i „Orzeł”. Dążenia niepodległościowe manifestowano też publicznie. W 1917 r. w trakcie procesji Bożego Ciała skauci rozdawali ulotki z tekstem pieśni „Boże coś Polskę”. Liczne aresztowania, grzywny, delegalizacja skautingu i inne represje wywoływały sprzeciw i bunt Polaków. Struktury niepodległościowe zostały zakonspirowane. </a:t>
            </a:r>
          </a:p>
          <a:p>
            <a:pPr>
              <a:lnSpc>
                <a:spcPct val="90000"/>
              </a:lnSpc>
              <a:buFontTx/>
              <a:buNone/>
            </a:pPr>
            <a:endParaRPr lang="pl-PL" altLang="pl-PL" sz="2400">
              <a:latin typeface="Times New Roman" panose="02020603050405020304" pitchFamily="18" charset="0"/>
            </a:endParaRPr>
          </a:p>
        </p:txBody>
      </p:sp>
      <p:pic>
        <p:nvPicPr>
          <p:cNvPr id="4100" name="Picture 4">
            <a:extLst>
              <a:ext uri="{FF2B5EF4-FFF2-40B4-BE49-F238E27FC236}">
                <a16:creationId xmlns:a16="http://schemas.microsoft.com/office/drawing/2014/main" xmlns="" id="{7FDFB181-3A0C-46BA-8FDC-E6F6C2DC2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5300663"/>
            <a:ext cx="11525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43507A5B-41B7-45B4-9B4F-CEB228CB3452}"/>
              </a:ext>
            </a:extLst>
          </p:cNvPr>
          <p:cNvSpPr>
            <a:spLocks noGrp="1" noChangeArrowheads="1"/>
          </p:cNvSpPr>
          <p:nvPr>
            <p:ph type="title"/>
          </p:nvPr>
        </p:nvSpPr>
        <p:spPr/>
        <p:txBody>
          <a:bodyPr/>
          <a:lstStyle/>
          <a:p>
            <a:r>
              <a:rPr lang="pl-PL" altLang="pl-PL" sz="2800">
                <a:latin typeface="Times New Roman" panose="02020603050405020304" pitchFamily="18" charset="0"/>
              </a:rPr>
              <a:t>Źródła:</a:t>
            </a:r>
          </a:p>
        </p:txBody>
      </p:sp>
      <p:sp>
        <p:nvSpPr>
          <p:cNvPr id="47107" name="Rectangle 3">
            <a:extLst>
              <a:ext uri="{FF2B5EF4-FFF2-40B4-BE49-F238E27FC236}">
                <a16:creationId xmlns:a16="http://schemas.microsoft.com/office/drawing/2014/main" xmlns="" id="{43740220-6E98-4A53-83D1-C01B13869908}"/>
              </a:ext>
            </a:extLst>
          </p:cNvPr>
          <p:cNvSpPr>
            <a:spLocks noGrp="1" noChangeArrowheads="1"/>
          </p:cNvSpPr>
          <p:nvPr>
            <p:ph type="body" idx="1"/>
          </p:nvPr>
        </p:nvSpPr>
        <p:spPr/>
        <p:txBody>
          <a:bodyPr/>
          <a:lstStyle/>
          <a:p>
            <a:r>
              <a:rPr lang="pl-PL" altLang="pl-PL" sz="1800">
                <a:latin typeface="Times New Roman" panose="02020603050405020304" pitchFamily="18" charset="0"/>
                <a:hlinkClick r:id="rId2"/>
              </a:rPr>
              <a:t>http://powstaniewielkopolskie.pl/?menu=historia</a:t>
            </a:r>
            <a:endParaRPr lang="pl-PL" altLang="pl-PL" sz="1800">
              <a:latin typeface="Times New Roman" panose="02020603050405020304" pitchFamily="18" charset="0"/>
            </a:endParaRPr>
          </a:p>
          <a:p>
            <a:r>
              <a:rPr lang="pl-PL" altLang="pl-PL" sz="1800">
                <a:latin typeface="Times New Roman" panose="02020603050405020304" pitchFamily="18" charset="0"/>
                <a:hlinkClick r:id="rId3"/>
              </a:rPr>
              <a:t>https://bliskopolski.pl/historia-polski/powstanie-wielkopolskie/skutki/</a:t>
            </a:r>
            <a:endParaRPr lang="pl-PL" altLang="pl-PL" sz="1800">
              <a:latin typeface="Times New Roman" panose="02020603050405020304" pitchFamily="18" charset="0"/>
            </a:endParaRPr>
          </a:p>
          <a:p>
            <a:r>
              <a:rPr lang="pl-PL" altLang="pl-PL" sz="1800">
                <a:latin typeface="Times New Roman" panose="02020603050405020304" pitchFamily="18" charset="0"/>
                <a:hlinkClick r:id="rId4"/>
              </a:rPr>
              <a:t>https://polonia.edu.pl/powstanie-wielkopolskie/</a:t>
            </a:r>
            <a:endParaRPr lang="pl-PL" altLang="pl-PL" sz="1800">
              <a:latin typeface="Times New Roman" panose="02020603050405020304" pitchFamily="18" charset="0"/>
            </a:endParaRPr>
          </a:p>
          <a:p>
            <a:r>
              <a:rPr lang="pl-PL" altLang="pl-PL" sz="1800">
                <a:latin typeface="Times New Roman" panose="02020603050405020304" pitchFamily="18" charset="0"/>
                <a:hlinkClick r:id="rId5"/>
              </a:rPr>
              <a:t>https://regionwielkopolska.pl/artykuly-dzieje-wielkopolski/powstanie-wielkopolskie-1918-1919</a:t>
            </a:r>
            <a:endParaRPr lang="pl-PL" altLang="pl-PL" sz="1800"/>
          </a:p>
          <a:p>
            <a:r>
              <a:rPr lang="pl-PL" altLang="pl-PL" sz="1800"/>
              <a:t>Google -grafika</a:t>
            </a:r>
          </a:p>
        </p:txBody>
      </p:sp>
      <p:pic>
        <p:nvPicPr>
          <p:cNvPr id="47108" name="Picture 4">
            <a:extLst>
              <a:ext uri="{FF2B5EF4-FFF2-40B4-BE49-F238E27FC236}">
                <a16:creationId xmlns:a16="http://schemas.microsoft.com/office/drawing/2014/main" xmlns="" id="{C5F511BF-AAD6-4FB0-988D-7C67609907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3716338"/>
            <a:ext cx="20955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205F6FAB-316C-42CF-B3DB-9DB6CB1C2C5D}"/>
              </a:ext>
            </a:extLst>
          </p:cNvPr>
          <p:cNvSpPr>
            <a:spLocks noGrp="1" noChangeArrowheads="1"/>
          </p:cNvSpPr>
          <p:nvPr>
            <p:ph type="title"/>
          </p:nvPr>
        </p:nvSpPr>
        <p:spPr/>
        <p:txBody>
          <a:bodyPr/>
          <a:lstStyle/>
          <a:p>
            <a:r>
              <a:rPr lang="pl-PL" altLang="pl-PL" sz="3200">
                <a:latin typeface="Times New Roman" panose="02020603050405020304" pitchFamily="18" charset="0"/>
              </a:rPr>
              <a:t>Bezpośrednie przyczyny wybuchu powstania</a:t>
            </a:r>
          </a:p>
        </p:txBody>
      </p:sp>
      <p:sp>
        <p:nvSpPr>
          <p:cNvPr id="5123" name="Rectangle 3">
            <a:extLst>
              <a:ext uri="{FF2B5EF4-FFF2-40B4-BE49-F238E27FC236}">
                <a16:creationId xmlns:a16="http://schemas.microsoft.com/office/drawing/2014/main" xmlns="" id="{8CB1F604-0348-4B71-85A1-08AACB169D81}"/>
              </a:ext>
            </a:extLst>
          </p:cNvPr>
          <p:cNvSpPr>
            <a:spLocks noGrp="1" noChangeArrowheads="1"/>
          </p:cNvSpPr>
          <p:nvPr>
            <p:ph type="body" idx="1"/>
          </p:nvPr>
        </p:nvSpPr>
        <p:spPr/>
        <p:txBody>
          <a:bodyPr/>
          <a:lstStyle/>
          <a:p>
            <a:pPr>
              <a:lnSpc>
                <a:spcPct val="110000"/>
              </a:lnSpc>
              <a:buFont typeface="Wingdings" panose="05000000000000000000" pitchFamily="2" charset="2"/>
              <a:buNone/>
            </a:pPr>
            <a:r>
              <a:rPr lang="pl-PL" altLang="pl-PL" sz="2400">
                <a:solidFill>
                  <a:schemeClr val="tx2"/>
                </a:solidFill>
              </a:rPr>
              <a:t>    </a:t>
            </a:r>
            <a:r>
              <a:rPr lang="pl-PL" altLang="pl-PL" sz="2400">
                <a:solidFill>
                  <a:schemeClr val="tx2"/>
                </a:solidFill>
                <a:latin typeface="Times New Roman" panose="02020603050405020304" pitchFamily="18" charset="0"/>
              </a:rPr>
              <a:t>25 grudnia 1918 r. na pokładzie brytyjskiego okrętu wojennego Concord przybył do Gdańska polski pianista i działacz niepodległościowy</a:t>
            </a:r>
            <a:r>
              <a:rPr lang="pl-PL" altLang="pl-PL" sz="2400">
                <a:latin typeface="Times New Roman" panose="02020603050405020304" pitchFamily="18" charset="0"/>
              </a:rPr>
              <a:t> </a:t>
            </a:r>
            <a:r>
              <a:rPr lang="pl-PL" altLang="pl-PL" sz="2400" b="1">
                <a:solidFill>
                  <a:schemeClr val="tx2"/>
                </a:solidFill>
                <a:latin typeface="Times New Roman" panose="02020603050405020304" pitchFamily="18" charset="0"/>
              </a:rPr>
              <a:t>Ignacy Paderewski</a:t>
            </a:r>
            <a:r>
              <a:rPr lang="pl-PL" altLang="pl-PL" sz="2400">
                <a:solidFill>
                  <a:schemeClr val="tx2"/>
                </a:solidFill>
                <a:latin typeface="Times New Roman" panose="02020603050405020304" pitchFamily="18" charset="0"/>
              </a:rPr>
              <a:t>, przedstawiciel Komitetu Narodowego Polskiego w Paryżu. Paderewski przyjął zaproszenie i postanowił odwiedzić Poznań, mimo tego, że miasto to nie wchodziło w skład państwa polskiego. Zapowiedź wizyty wywołała wrogie stanowisko Niemców, którzy wydali zakaz przyjazdu I. Paderewskiego do Poznania.</a:t>
            </a:r>
          </a:p>
        </p:txBody>
      </p:sp>
      <p:pic>
        <p:nvPicPr>
          <p:cNvPr id="5124" name="Picture 4">
            <a:extLst>
              <a:ext uri="{FF2B5EF4-FFF2-40B4-BE49-F238E27FC236}">
                <a16:creationId xmlns:a16="http://schemas.microsoft.com/office/drawing/2014/main" xmlns="" id="{FB6BC050-FFAB-4A1C-BB45-DD7BAB07C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5013325"/>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a:extLst>
              <a:ext uri="{FF2B5EF4-FFF2-40B4-BE49-F238E27FC236}">
                <a16:creationId xmlns:a16="http://schemas.microsoft.com/office/drawing/2014/main" xmlns="" id="{796C58E5-04F1-4A29-92BC-10A6389A1B45}"/>
              </a:ext>
            </a:extLst>
          </p:cNvPr>
          <p:cNvSpPr>
            <a:spLocks noGrp="1" noChangeArrowheads="1"/>
          </p:cNvSpPr>
          <p:nvPr>
            <p:ph type="body" sz="half" idx="4294967295"/>
          </p:nvPr>
        </p:nvSpPr>
        <p:spPr>
          <a:xfrm>
            <a:off x="468313" y="476250"/>
            <a:ext cx="7834312" cy="3384550"/>
          </a:xfrm>
        </p:spPr>
        <p:txBody>
          <a:bodyPr/>
          <a:lstStyle/>
          <a:p>
            <a:pPr>
              <a:lnSpc>
                <a:spcPct val="80000"/>
              </a:lnSpc>
              <a:buFontTx/>
              <a:buNone/>
            </a:pPr>
            <a:r>
              <a:rPr lang="pl-PL" altLang="pl-PL" sz="2000">
                <a:solidFill>
                  <a:schemeClr val="tx2"/>
                </a:solidFill>
              </a:rPr>
              <a:t>    </a:t>
            </a:r>
            <a:r>
              <a:rPr lang="pl-PL" altLang="pl-PL" sz="2400">
                <a:solidFill>
                  <a:schemeClr val="tx2"/>
                </a:solidFill>
                <a:latin typeface="Times New Roman" panose="02020603050405020304" pitchFamily="18" charset="0"/>
              </a:rPr>
              <a:t>Jednakże Polacy przeciwstawili się zakazowi rządu pruskiego i rozpoczęli przygotowania do owacyjnego powitania tego wybitnego męża stanu. Miasto udekorowano polskimi emblematami narodowymi. Ludność polska wyległa na ulice miasta i demonstrowała swe uczucia narodowe. </a:t>
            </a:r>
            <a:br>
              <a:rPr lang="pl-PL" altLang="pl-PL" sz="2400">
                <a:solidFill>
                  <a:schemeClr val="tx2"/>
                </a:solidFill>
                <a:latin typeface="Times New Roman" panose="02020603050405020304" pitchFamily="18" charset="0"/>
              </a:rPr>
            </a:br>
            <a:r>
              <a:rPr lang="pl-PL" altLang="pl-PL" sz="2400">
                <a:solidFill>
                  <a:schemeClr val="tx2"/>
                </a:solidFill>
                <a:latin typeface="Times New Roman" panose="02020603050405020304" pitchFamily="18" charset="0"/>
              </a:rPr>
              <a:t>Istniała konieczność zapewnienia Paderewskiemu bezpieczeństwa, </a:t>
            </a:r>
            <a:br>
              <a:rPr lang="pl-PL" altLang="pl-PL" sz="2400">
                <a:solidFill>
                  <a:schemeClr val="tx2"/>
                </a:solidFill>
                <a:latin typeface="Times New Roman" panose="02020603050405020304" pitchFamily="18" charset="0"/>
              </a:rPr>
            </a:br>
            <a:r>
              <a:rPr lang="pl-PL" altLang="pl-PL" sz="2400">
                <a:solidFill>
                  <a:schemeClr val="tx2"/>
                </a:solidFill>
                <a:latin typeface="Times New Roman" panose="02020603050405020304" pitchFamily="18" charset="0"/>
              </a:rPr>
              <a:t>w związku z czym postawiono w stan gotowości bojowej oddziały powstańcze, które osłaniały przejazd gościa z dworca do Hotelu Bazar</a:t>
            </a:r>
          </a:p>
        </p:txBody>
      </p:sp>
      <p:pic>
        <p:nvPicPr>
          <p:cNvPr id="6151" name="Picture 7">
            <a:extLst>
              <a:ext uri="{FF2B5EF4-FFF2-40B4-BE49-F238E27FC236}">
                <a16:creationId xmlns:a16="http://schemas.microsoft.com/office/drawing/2014/main" xmlns="" id="{987A7895-3782-44C6-851A-E0E088635D6B}"/>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23850" y="4076700"/>
            <a:ext cx="3463925"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2" name="Picture 8">
            <a:extLst>
              <a:ext uri="{FF2B5EF4-FFF2-40B4-BE49-F238E27FC236}">
                <a16:creationId xmlns:a16="http://schemas.microsoft.com/office/drawing/2014/main" xmlns="" id="{FF7A073F-E6F8-425E-A50B-451D4875C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005263"/>
            <a:ext cx="4176713"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a:extLst>
              <a:ext uri="{FF2B5EF4-FFF2-40B4-BE49-F238E27FC236}">
                <a16:creationId xmlns:a16="http://schemas.microsoft.com/office/drawing/2014/main" xmlns="" id="{0C776D15-8B27-4DFC-ACC7-35948B184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157788"/>
            <a:ext cx="8636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xmlns="" id="{357264BF-437A-46E7-A935-EBC39D854B41}"/>
              </a:ext>
            </a:extLst>
          </p:cNvPr>
          <p:cNvSpPr>
            <a:spLocks noGrp="1" noChangeArrowheads="1"/>
          </p:cNvSpPr>
          <p:nvPr>
            <p:ph type="title"/>
          </p:nvPr>
        </p:nvSpPr>
        <p:spPr>
          <a:xfrm>
            <a:off x="457200" y="188913"/>
            <a:ext cx="8229600" cy="792162"/>
          </a:xfrm>
        </p:spPr>
        <p:txBody>
          <a:bodyPr/>
          <a:lstStyle/>
          <a:p>
            <a:r>
              <a:rPr lang="pl-PL" altLang="pl-PL" sz="3200">
                <a:latin typeface="Times New Roman" panose="02020603050405020304" pitchFamily="18" charset="0"/>
              </a:rPr>
              <a:t>Wybuch powstania</a:t>
            </a:r>
            <a:r>
              <a:rPr lang="pl-PL" altLang="pl-PL"/>
              <a:t> </a:t>
            </a:r>
          </a:p>
        </p:txBody>
      </p:sp>
      <p:sp>
        <p:nvSpPr>
          <p:cNvPr id="8197" name="Rectangle 5">
            <a:extLst>
              <a:ext uri="{FF2B5EF4-FFF2-40B4-BE49-F238E27FC236}">
                <a16:creationId xmlns:a16="http://schemas.microsoft.com/office/drawing/2014/main" xmlns="" id="{7D630FE7-0B1E-46E6-BE8A-F78CE46A334F}"/>
              </a:ext>
            </a:extLst>
          </p:cNvPr>
          <p:cNvSpPr>
            <a:spLocks noGrp="1" noChangeArrowheads="1"/>
          </p:cNvSpPr>
          <p:nvPr>
            <p:ph type="body" sz="half" idx="1"/>
          </p:nvPr>
        </p:nvSpPr>
        <p:spPr>
          <a:xfrm>
            <a:off x="250825" y="908050"/>
            <a:ext cx="5184775" cy="5834063"/>
          </a:xfrm>
        </p:spPr>
        <p:txBody>
          <a:bodyPr/>
          <a:lstStyle/>
          <a:p>
            <a:pPr>
              <a:lnSpc>
                <a:spcPct val="110000"/>
              </a:lnSpc>
              <a:buFontTx/>
              <a:buNone/>
            </a:pPr>
            <a:r>
              <a:rPr lang="pl-PL" altLang="pl-PL" sz="2400" b="1">
                <a:solidFill>
                  <a:schemeClr val="tx2"/>
                </a:solidFill>
              </a:rPr>
              <a:t>      </a:t>
            </a:r>
            <a:r>
              <a:rPr lang="pl-PL" altLang="pl-PL" sz="2400">
                <a:solidFill>
                  <a:schemeClr val="tx2"/>
                </a:solidFill>
                <a:latin typeface="Times New Roman" panose="02020603050405020304" pitchFamily="18" charset="0"/>
              </a:rPr>
              <a:t>27.XII.1918 r. około godz. 17 w pobliżu Bazaru doszło do pierwszej wymiany ognia. Wydaje się, że zarówno strona polska, jak </a:t>
            </a:r>
            <a:br>
              <a:rPr lang="pl-PL" altLang="pl-PL" sz="2400">
                <a:solidFill>
                  <a:schemeClr val="tx2"/>
                </a:solidFill>
                <a:latin typeface="Times New Roman" panose="02020603050405020304" pitchFamily="18" charset="0"/>
              </a:rPr>
            </a:br>
            <a:r>
              <a:rPr lang="pl-PL" altLang="pl-PL" sz="2400">
                <a:solidFill>
                  <a:schemeClr val="tx2"/>
                </a:solidFill>
                <a:latin typeface="Times New Roman" panose="02020603050405020304" pitchFamily="18" charset="0"/>
              </a:rPr>
              <a:t>i niemiecka, dążyły do zbrojnego rozstrzygnięcia przyszłości Poznania oraz ziem polskich zaboru pruskiego. </a:t>
            </a:r>
            <a:br>
              <a:rPr lang="pl-PL" altLang="pl-PL" sz="2400">
                <a:solidFill>
                  <a:schemeClr val="tx2"/>
                </a:solidFill>
                <a:latin typeface="Times New Roman" panose="02020603050405020304" pitchFamily="18" charset="0"/>
              </a:rPr>
            </a:br>
            <a:r>
              <a:rPr lang="pl-PL" altLang="pl-PL" sz="2400">
                <a:solidFill>
                  <a:schemeClr val="tx2"/>
                </a:solidFill>
                <a:latin typeface="Times New Roman" panose="02020603050405020304" pitchFamily="18" charset="0"/>
              </a:rPr>
              <a:t>Oznacza to, iż wybuch powstania </a:t>
            </a:r>
          </a:p>
          <a:p>
            <a:pPr>
              <a:lnSpc>
                <a:spcPct val="110000"/>
              </a:lnSpc>
              <a:buFontTx/>
              <a:buNone/>
            </a:pPr>
            <a:r>
              <a:rPr lang="pl-PL" altLang="pl-PL" sz="2400">
                <a:solidFill>
                  <a:schemeClr val="tx2"/>
                </a:solidFill>
                <a:latin typeface="Times New Roman" panose="02020603050405020304" pitchFamily="18" charset="0"/>
              </a:rPr>
              <a:t>	miał miejsce spontanicznie. NRL </a:t>
            </a:r>
          </a:p>
          <a:p>
            <a:pPr>
              <a:lnSpc>
                <a:spcPct val="110000"/>
              </a:lnSpc>
              <a:buFontTx/>
              <a:buNone/>
            </a:pPr>
            <a:r>
              <a:rPr lang="pl-PL" altLang="pl-PL" sz="2400">
                <a:solidFill>
                  <a:schemeClr val="tx2"/>
                </a:solidFill>
                <a:latin typeface="Times New Roman" panose="02020603050405020304" pitchFamily="18" charset="0"/>
              </a:rPr>
              <a:t>	została postawiona wobec faktu </a:t>
            </a:r>
          </a:p>
          <a:p>
            <a:pPr>
              <a:lnSpc>
                <a:spcPct val="110000"/>
              </a:lnSpc>
              <a:buFontTx/>
              <a:buNone/>
            </a:pPr>
            <a:r>
              <a:rPr lang="pl-PL" altLang="pl-PL" sz="2400">
                <a:solidFill>
                  <a:schemeClr val="tx2"/>
                </a:solidFill>
                <a:latin typeface="Times New Roman" panose="02020603050405020304" pitchFamily="18" charset="0"/>
              </a:rPr>
              <a:t>	dokonanego i musiała zaakceptować </a:t>
            </a:r>
          </a:p>
          <a:p>
            <a:pPr>
              <a:lnSpc>
                <a:spcPct val="110000"/>
              </a:lnSpc>
              <a:buFontTx/>
              <a:buNone/>
            </a:pPr>
            <a:r>
              <a:rPr lang="pl-PL" altLang="pl-PL" sz="2400">
                <a:solidFill>
                  <a:schemeClr val="tx2"/>
                </a:solidFill>
                <a:latin typeface="Times New Roman" panose="02020603050405020304" pitchFamily="18" charset="0"/>
              </a:rPr>
              <a:t>	rozpoczęcie powstania. </a:t>
            </a:r>
          </a:p>
          <a:p>
            <a:pPr>
              <a:buFontTx/>
              <a:buNone/>
            </a:pPr>
            <a:r>
              <a:rPr lang="pl-PL" altLang="pl-PL" sz="2800">
                <a:solidFill>
                  <a:schemeClr val="tx2"/>
                </a:solidFill>
                <a:latin typeface="Times New Roman" panose="02020603050405020304" pitchFamily="18" charset="0"/>
              </a:rPr>
              <a:t>		</a:t>
            </a:r>
          </a:p>
          <a:p>
            <a:endParaRPr lang="pl-PL" altLang="pl-PL" sz="2400">
              <a:latin typeface="Times New Roman" panose="02020603050405020304" pitchFamily="18" charset="0"/>
            </a:endParaRPr>
          </a:p>
        </p:txBody>
      </p:sp>
      <p:pic>
        <p:nvPicPr>
          <p:cNvPr id="8199" name="Picture 7">
            <a:extLst>
              <a:ext uri="{FF2B5EF4-FFF2-40B4-BE49-F238E27FC236}">
                <a16:creationId xmlns:a16="http://schemas.microsoft.com/office/drawing/2014/main" xmlns="" id="{8FFB9FF6-1E44-4F7F-843E-BB036A12609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2725" y="1989138"/>
            <a:ext cx="3386138" cy="2282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0" name="Rectangle 8">
            <a:extLst>
              <a:ext uri="{FF2B5EF4-FFF2-40B4-BE49-F238E27FC236}">
                <a16:creationId xmlns:a16="http://schemas.microsoft.com/office/drawing/2014/main" xmlns="" id="{794F52F5-7123-4B7C-8362-BFDD6A1A9007}"/>
              </a:ext>
            </a:extLst>
          </p:cNvPr>
          <p:cNvSpPr>
            <a:spLocks noChangeArrowheads="1"/>
          </p:cNvSpPr>
          <p:nvPr/>
        </p:nvSpPr>
        <p:spPr bwMode="auto">
          <a:xfrm rot="10800000" flipV="1">
            <a:off x="5003800" y="4506913"/>
            <a:ext cx="36512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r>
              <a:rPr lang="pl-PL" altLang="pl-PL" dirty="0">
                <a:solidFill>
                  <a:schemeClr val="tx2"/>
                </a:solidFill>
                <a:latin typeface="Arial"/>
                <a:cs typeface="Arial"/>
              </a:rPr>
              <a:t>    </a:t>
            </a:r>
            <a:r>
              <a:rPr lang="pl-PL" altLang="pl-PL" dirty="0">
                <a:solidFill>
                  <a:schemeClr val="tx2"/>
                </a:solidFill>
                <a:latin typeface="Times New Roman"/>
                <a:cs typeface="Times New Roman"/>
              </a:rPr>
              <a:t>Fragment  walki na Moście </a:t>
            </a:r>
            <a:endParaRPr lang="pl-PL" altLang="pl-PL">
              <a:solidFill>
                <a:schemeClr val="tx2"/>
              </a:solidFill>
            </a:endParaRPr>
          </a:p>
          <a:p>
            <a:r>
              <a:rPr lang="pl-PL" altLang="pl-PL" dirty="0">
                <a:solidFill>
                  <a:schemeClr val="tx2"/>
                </a:solidFill>
                <a:latin typeface="Times New Roman"/>
                <a:cs typeface="Times New Roman"/>
              </a:rPr>
              <a:t>    Chwaliszewskim  w Poznaniu </a:t>
            </a:r>
            <a:endParaRPr lang="pl-PL" altLang="pl-PL" dirty="0">
              <a:solidFill>
                <a:schemeClr val="tx2"/>
              </a:solidFill>
              <a:cs typeface="Times New Roman"/>
            </a:endParaRPr>
          </a:p>
          <a:p>
            <a:r>
              <a:rPr lang="pl-PL" altLang="pl-PL" dirty="0">
                <a:solidFill>
                  <a:schemeClr val="tx2"/>
                </a:solidFill>
                <a:latin typeface="Times New Roman"/>
                <a:cs typeface="Times New Roman"/>
              </a:rPr>
              <a:t>    27 grudnia 1918 r.</a:t>
            </a:r>
          </a:p>
        </p:txBody>
      </p:sp>
      <p:pic>
        <p:nvPicPr>
          <p:cNvPr id="8202" name="Picture 10">
            <a:extLst>
              <a:ext uri="{FF2B5EF4-FFF2-40B4-BE49-F238E27FC236}">
                <a16:creationId xmlns:a16="http://schemas.microsoft.com/office/drawing/2014/main" xmlns="" id="{169983D5-CF70-46A0-BD1D-863DF7763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229225"/>
            <a:ext cx="12954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CCC4A620-4432-43B9-BAB2-F28EBC40FAE8}"/>
              </a:ext>
            </a:extLst>
          </p:cNvPr>
          <p:cNvSpPr>
            <a:spLocks noGrp="1" noChangeArrowheads="1"/>
          </p:cNvSpPr>
          <p:nvPr>
            <p:ph type="title"/>
          </p:nvPr>
        </p:nvSpPr>
        <p:spPr/>
        <p:txBody>
          <a:bodyPr/>
          <a:lstStyle/>
          <a:p>
            <a:r>
              <a:rPr lang="pl-PL" altLang="pl-PL" sz="3600">
                <a:latin typeface="Times New Roman" panose="02020603050405020304" pitchFamily="18" charset="0"/>
              </a:rPr>
              <a:t>Obszar objęty Powstaniem Wielkopolskim</a:t>
            </a:r>
          </a:p>
        </p:txBody>
      </p:sp>
      <p:pic>
        <p:nvPicPr>
          <p:cNvPr id="10244" name="Picture 4">
            <a:extLst>
              <a:ext uri="{FF2B5EF4-FFF2-40B4-BE49-F238E27FC236}">
                <a16:creationId xmlns:a16="http://schemas.microsoft.com/office/drawing/2014/main" xmlns="" id="{A90AE581-7A84-4091-A697-8480CC3C949C}"/>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787900" y="1196975"/>
            <a:ext cx="3960813" cy="4895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a:extLst>
              <a:ext uri="{FF2B5EF4-FFF2-40B4-BE49-F238E27FC236}">
                <a16:creationId xmlns:a16="http://schemas.microsoft.com/office/drawing/2014/main" xmlns="" id="{5C9A707C-6D4E-4504-B2DB-3F310E9BE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412875"/>
            <a:ext cx="2730500" cy="177323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xmlns="" id="{AAAF49CD-BBA3-4E5D-98B5-A6D5947CC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429000"/>
            <a:ext cx="4794250" cy="287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8F2BC724-B200-45EE-9608-A931C1CFE5C8}"/>
              </a:ext>
            </a:extLst>
          </p:cNvPr>
          <p:cNvSpPr>
            <a:spLocks noGrp="1" noChangeArrowheads="1"/>
          </p:cNvSpPr>
          <p:nvPr>
            <p:ph type="title"/>
          </p:nvPr>
        </p:nvSpPr>
        <p:spPr>
          <a:xfrm>
            <a:off x="457200" y="274638"/>
            <a:ext cx="8229600" cy="850900"/>
          </a:xfrm>
        </p:spPr>
        <p:txBody>
          <a:bodyPr/>
          <a:lstStyle/>
          <a:p>
            <a:r>
              <a:rPr lang="pl-PL" altLang="pl-PL" sz="3200">
                <a:latin typeface="Times New Roman" panose="02020603050405020304" pitchFamily="18" charset="0"/>
              </a:rPr>
              <a:t>Początek walk</a:t>
            </a:r>
          </a:p>
        </p:txBody>
      </p:sp>
      <p:sp>
        <p:nvSpPr>
          <p:cNvPr id="11267" name="Rectangle 3">
            <a:extLst>
              <a:ext uri="{FF2B5EF4-FFF2-40B4-BE49-F238E27FC236}">
                <a16:creationId xmlns:a16="http://schemas.microsoft.com/office/drawing/2014/main" xmlns="" id="{65F30F17-5AE9-4587-9DF7-3326D849E457}"/>
              </a:ext>
            </a:extLst>
          </p:cNvPr>
          <p:cNvSpPr>
            <a:spLocks noGrp="1" noChangeArrowheads="1"/>
          </p:cNvSpPr>
          <p:nvPr>
            <p:ph type="body" idx="1"/>
          </p:nvPr>
        </p:nvSpPr>
        <p:spPr>
          <a:xfrm>
            <a:off x="323850" y="1052513"/>
            <a:ext cx="8229600" cy="4752975"/>
          </a:xfrm>
        </p:spPr>
        <p:txBody>
          <a:bodyPr/>
          <a:lstStyle/>
          <a:p>
            <a:pPr>
              <a:lnSpc>
                <a:spcPct val="80000"/>
              </a:lnSpc>
              <a:buFontTx/>
              <a:buNone/>
            </a:pPr>
            <a:r>
              <a:rPr lang="pl-PL" altLang="pl-PL" sz="1400">
                <a:solidFill>
                  <a:schemeClr val="tx2"/>
                </a:solidFill>
              </a:rPr>
              <a:t>      </a:t>
            </a:r>
            <a:r>
              <a:rPr lang="pl-PL" altLang="pl-PL" sz="2400">
                <a:solidFill>
                  <a:schemeClr val="tx2"/>
                </a:solidFill>
                <a:latin typeface="Times New Roman" panose="02020603050405020304" pitchFamily="18" charset="0"/>
              </a:rPr>
              <a:t>Działalność powstańców w pierwszych dniach powstania koncentrowała się głównie na całkowitym wyparciu wojsk niemieckich z Poznania. Działania te prowadzono z zaskoczenia, nadając im charakter brawurowych szturmów. Ta metoda walki przyniosła Polakom szybkie sukcesy. Powstańcy posługiwali się samochodami ciężarowymi, na których ustawiali ciężkie karabiny maszynowe, siejąc w mieście postrach. Rozwożono nimi broń i amunicję, którą rozdawano ludności. Powstańcy rozbrajali niemieckie transporty wojsk, dzięki czemu zdobywali dodatkową broń, </a:t>
            </a:r>
          </a:p>
          <a:p>
            <a:pPr>
              <a:lnSpc>
                <a:spcPct val="80000"/>
              </a:lnSpc>
              <a:buFontTx/>
              <a:buNone/>
            </a:pPr>
            <a:r>
              <a:rPr lang="pl-PL" altLang="pl-PL" sz="2400">
                <a:solidFill>
                  <a:schemeClr val="tx2"/>
                </a:solidFill>
                <a:latin typeface="Times New Roman" panose="02020603050405020304" pitchFamily="18" charset="0"/>
              </a:rPr>
              <a:t>    amunicję, karabiny</a:t>
            </a:r>
          </a:p>
          <a:p>
            <a:pPr>
              <a:lnSpc>
                <a:spcPct val="80000"/>
              </a:lnSpc>
              <a:buFontTx/>
              <a:buNone/>
            </a:pPr>
            <a:r>
              <a:rPr lang="pl-PL" altLang="pl-PL" sz="2400">
                <a:solidFill>
                  <a:schemeClr val="tx2"/>
                </a:solidFill>
                <a:latin typeface="Times New Roman" panose="02020603050405020304" pitchFamily="18" charset="0"/>
              </a:rPr>
              <a:t>     maszynowe,</a:t>
            </a:r>
          </a:p>
          <a:p>
            <a:pPr>
              <a:lnSpc>
                <a:spcPct val="80000"/>
              </a:lnSpc>
              <a:buFontTx/>
              <a:buNone/>
            </a:pPr>
            <a:r>
              <a:rPr lang="pl-PL" altLang="pl-PL" sz="2400">
                <a:solidFill>
                  <a:schemeClr val="tx2"/>
                </a:solidFill>
                <a:latin typeface="Times New Roman" panose="02020603050405020304" pitchFamily="18" charset="0"/>
              </a:rPr>
              <a:t>    skrzynie z granatami.</a:t>
            </a:r>
          </a:p>
        </p:txBody>
      </p:sp>
      <p:pic>
        <p:nvPicPr>
          <p:cNvPr id="11268" name="Picture 4">
            <a:extLst>
              <a:ext uri="{FF2B5EF4-FFF2-40B4-BE49-F238E27FC236}">
                <a16:creationId xmlns:a16="http://schemas.microsoft.com/office/drawing/2014/main" xmlns="" id="{7EBDDE15-7C67-4E04-87B4-9FF863C20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4149725"/>
            <a:ext cx="3632200" cy="243205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a:extLst>
              <a:ext uri="{FF2B5EF4-FFF2-40B4-BE49-F238E27FC236}">
                <a16:creationId xmlns:a16="http://schemas.microsoft.com/office/drawing/2014/main" xmlns="" id="{261E5157-5115-4285-8848-A57E92915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4941888"/>
            <a:ext cx="1135063"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3DFD949F-9129-4B1D-B424-E17789AD2EB9}"/>
              </a:ext>
            </a:extLst>
          </p:cNvPr>
          <p:cNvSpPr>
            <a:spLocks noGrp="1" noChangeArrowheads="1"/>
          </p:cNvSpPr>
          <p:nvPr>
            <p:ph type="title"/>
          </p:nvPr>
        </p:nvSpPr>
        <p:spPr/>
        <p:txBody>
          <a:bodyPr/>
          <a:lstStyle/>
          <a:p>
            <a:r>
              <a:rPr lang="pl-PL" altLang="pl-PL"/>
              <a:t> </a:t>
            </a:r>
          </a:p>
        </p:txBody>
      </p:sp>
      <p:sp>
        <p:nvSpPr>
          <p:cNvPr id="16387" name="Rectangle 3">
            <a:extLst>
              <a:ext uri="{FF2B5EF4-FFF2-40B4-BE49-F238E27FC236}">
                <a16:creationId xmlns:a16="http://schemas.microsoft.com/office/drawing/2014/main" xmlns="" id="{983132E8-F7E5-4A93-8843-F9D8D8C1A12F}"/>
              </a:ext>
            </a:extLst>
          </p:cNvPr>
          <p:cNvSpPr>
            <a:spLocks noGrp="1" noChangeArrowheads="1"/>
          </p:cNvSpPr>
          <p:nvPr>
            <p:ph type="body" idx="1"/>
          </p:nvPr>
        </p:nvSpPr>
        <p:spPr>
          <a:xfrm>
            <a:off x="457200" y="908050"/>
            <a:ext cx="8229600" cy="5218113"/>
          </a:xfrm>
        </p:spPr>
        <p:txBody>
          <a:bodyPr/>
          <a:lstStyle/>
          <a:p>
            <a:pPr>
              <a:buFontTx/>
              <a:buNone/>
            </a:pPr>
            <a:r>
              <a:rPr lang="pl-PL" altLang="pl-PL" b="1"/>
              <a:t>                 </a:t>
            </a:r>
            <a:r>
              <a:rPr lang="pl-PL" altLang="pl-PL" b="1">
                <a:latin typeface="Times New Roman" panose="02020603050405020304" pitchFamily="18" charset="0"/>
              </a:rPr>
              <a:t>27 grudnia 1918</a:t>
            </a:r>
          </a:p>
          <a:p>
            <a:pPr>
              <a:buFontTx/>
              <a:buNone/>
            </a:pPr>
            <a:r>
              <a:rPr lang="pl-PL" altLang="pl-PL">
                <a:latin typeface="Times New Roman" panose="02020603050405020304" pitchFamily="18" charset="0"/>
              </a:rPr>
              <a:t>     </a:t>
            </a:r>
            <a:r>
              <a:rPr lang="pl-PL" altLang="pl-PL" sz="2400">
                <a:latin typeface="Times New Roman" panose="02020603050405020304" pitchFamily="18" charset="0"/>
              </a:rPr>
              <a:t>W godzinach popołudniowych w Poznaniu wybuchły walki. Jeden z pierwszych ataków nastąpił na Prezydium Policji. W czasie ataku zginął Franciszek Ratajczak. Polakom udało się opanować również Dworzec Główny, Pocztę, kilka redut systemu fortecznego Poznania. Wybuchły również walki na prowincji. Jednym z pierwszych poległych był Jan Mertka, który padł pod Boczkowem.</a:t>
            </a:r>
            <a:r>
              <a:rPr lang="pl-PL" altLang="pl-PL">
                <a:latin typeface="Times New Roman" panose="02020603050405020304" pitchFamily="18" charset="0"/>
              </a:rPr>
              <a:t> </a:t>
            </a:r>
          </a:p>
        </p:txBody>
      </p:sp>
      <p:pic>
        <p:nvPicPr>
          <p:cNvPr id="16388" name="Picture 4">
            <a:extLst>
              <a:ext uri="{FF2B5EF4-FFF2-40B4-BE49-F238E27FC236}">
                <a16:creationId xmlns:a16="http://schemas.microsoft.com/office/drawing/2014/main" xmlns="" id="{F034254F-EB91-49DB-996B-0DECC37FF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4652963"/>
            <a:ext cx="2819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a:extLst>
              <a:ext uri="{FF2B5EF4-FFF2-40B4-BE49-F238E27FC236}">
                <a16:creationId xmlns:a16="http://schemas.microsoft.com/office/drawing/2014/main" xmlns="" id="{EDA75AC7-6764-4F0B-8EF6-CE91A0D2F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508500"/>
            <a:ext cx="1927225" cy="18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838</Words>
  <Application>Microsoft Office PowerPoint</Application>
  <PresentationFormat>Pokaz na ekranie (4:3)</PresentationFormat>
  <Paragraphs>121</Paragraphs>
  <Slides>30</Slides>
  <Notes>0</Notes>
  <HiddenSlides>0</HiddenSlides>
  <MMClips>0</MMClips>
  <ScaleCrop>false</ScaleCrop>
  <HeadingPairs>
    <vt:vector size="4" baseType="variant">
      <vt:variant>
        <vt:lpstr>Motyw</vt:lpstr>
      </vt:variant>
      <vt:variant>
        <vt:i4>1</vt:i4>
      </vt:variant>
      <vt:variant>
        <vt:lpstr>Tytuły slajdów</vt:lpstr>
      </vt:variant>
      <vt:variant>
        <vt:i4>30</vt:i4>
      </vt:variant>
    </vt:vector>
  </HeadingPairs>
  <TitlesOfParts>
    <vt:vector size="31" baseType="lpstr">
      <vt:lpstr>Projekt domyślny</vt:lpstr>
      <vt:lpstr>         POWSTANIE</vt:lpstr>
      <vt:lpstr>Prezentacja programu PowerPoint</vt:lpstr>
      <vt:lpstr>Sytuacja przed wybuchem powstania</vt:lpstr>
      <vt:lpstr>Bezpośrednie przyczyny wybuchu powstania</vt:lpstr>
      <vt:lpstr>Prezentacja programu PowerPoint</vt:lpstr>
      <vt:lpstr>Wybuch powstania </vt:lpstr>
      <vt:lpstr>Obszar objęty Powstaniem Wielkopolskim</vt:lpstr>
      <vt:lpstr>Początek walk</vt:lpstr>
      <vt:lpstr> </vt:lpstr>
      <vt:lpstr>Komunikat Naczelnej Rady Ludowej w sprawie wydarzeń poznańskich w dnia 27 grudnia (fragment):</vt:lpstr>
      <vt:lpstr>Kolejne dni walk…</vt:lpstr>
      <vt:lpstr>Prezentacja programu PowerPoint</vt:lpstr>
      <vt:lpstr>31 grudnia 1918 </vt:lpstr>
      <vt:lpstr>Prezentacja programu PowerPoint</vt:lpstr>
      <vt:lpstr>Drugi okres walk powstańczych 8-15 stycznia 1919r.</vt:lpstr>
      <vt:lpstr>Prezentacja programu PowerPoint</vt:lpstr>
      <vt:lpstr>Trzeci okres walk powstańczych  (16 stycznia -16 lutego 1919). </vt:lpstr>
      <vt:lpstr>Tekst roty przysięgi wojsk powstańczych </vt:lpstr>
      <vt:lpstr>Prezentacja programu PowerPoint</vt:lpstr>
      <vt:lpstr>Prezentacja programu PowerPoint</vt:lpstr>
      <vt:lpstr>Prezentacja programu PowerPoint</vt:lpstr>
      <vt:lpstr>Niespokojny rozejm i pokój (16 lutego – styczeń 1920) </vt:lpstr>
      <vt:lpstr>Prezentacja programu PowerPoint</vt:lpstr>
      <vt:lpstr>Po powstaniu </vt:lpstr>
      <vt:lpstr>Prezentacja programu PowerPoint</vt:lpstr>
      <vt:lpstr>Prezentacja programu PowerPoint</vt:lpstr>
      <vt:lpstr>Prezentacja programu PowerPoint</vt:lpstr>
      <vt:lpstr>    Powstanie  wielkopolskie zakończyło  się sukcesem.          Wielkopolska została            przywrócona na mapy świata </vt:lpstr>
      <vt:lpstr>Prezentacja programu PowerPoint</vt:lpstr>
      <vt:lpstr>Źródła: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POWSTANIE</dc:title>
  <dc:creator>STASIU</dc:creator>
  <cp:lastModifiedBy>User</cp:lastModifiedBy>
  <cp:revision>27</cp:revision>
  <dcterms:created xsi:type="dcterms:W3CDTF">2020-12-19T19:10:37Z</dcterms:created>
  <dcterms:modified xsi:type="dcterms:W3CDTF">2020-12-28T10:55:20Z</dcterms:modified>
</cp:coreProperties>
</file>